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8"/>
  </p:notesMasterIdLst>
  <p:sldIdLst>
    <p:sldId id="256" r:id="rId2"/>
    <p:sldId id="257" r:id="rId3"/>
    <p:sldId id="258" r:id="rId4"/>
    <p:sldId id="259" r:id="rId5"/>
    <p:sldId id="270" r:id="rId6"/>
    <p:sldId id="302" r:id="rId7"/>
    <p:sldId id="300" r:id="rId8"/>
    <p:sldId id="262" r:id="rId9"/>
    <p:sldId id="263" r:id="rId10"/>
    <p:sldId id="264" r:id="rId11"/>
    <p:sldId id="265" r:id="rId12"/>
    <p:sldId id="266" r:id="rId13"/>
    <p:sldId id="267" r:id="rId14"/>
    <p:sldId id="268" r:id="rId15"/>
    <p:sldId id="269"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71" r:id="rId29"/>
    <p:sldId id="272" r:id="rId30"/>
    <p:sldId id="273" r:id="rId31"/>
    <p:sldId id="274" r:id="rId32"/>
    <p:sldId id="275" r:id="rId33"/>
    <p:sldId id="276" r:id="rId34"/>
    <p:sldId id="277" r:id="rId35"/>
    <p:sldId id="278" r:id="rId36"/>
    <p:sldId id="279" r:id="rId37"/>
    <p:sldId id="280" r:id="rId38"/>
    <p:sldId id="281" r:id="rId39"/>
    <p:sldId id="282" r:id="rId40"/>
    <p:sldId id="283" r:id="rId41"/>
    <p:sldId id="284" r:id="rId42"/>
    <p:sldId id="285" r:id="rId43"/>
    <p:sldId id="286" r:id="rId44"/>
    <p:sldId id="299" r:id="rId45"/>
    <p:sldId id="261" r:id="rId46"/>
    <p:sldId id="301" r:id="rId4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139" autoAdjust="0"/>
  </p:normalViewPr>
  <p:slideViewPr>
    <p:cSldViewPr>
      <p:cViewPr varScale="1">
        <p:scale>
          <a:sx n="54" d="100"/>
          <a:sy n="54" d="100"/>
        </p:scale>
        <p:origin x="-7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i\Desktop\report\&#22577;&#21578;&#26360;\&#3492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manualLayout>
          <c:layoutTarget val="inner"/>
          <c:xMode val="edge"/>
          <c:yMode val="edge"/>
          <c:x val="0.18676122931442232"/>
          <c:y val="7.0829471674892314E-2"/>
          <c:w val="0.80614657210401963"/>
          <c:h val="0.59023521581333449"/>
        </c:manualLayout>
      </c:layout>
      <c:lineChart>
        <c:grouping val="standard"/>
        <c:ser>
          <c:idx val="0"/>
          <c:order val="0"/>
          <c:tx>
            <c:strRef>
              <c:f>Sheet1!$A$3</c:f>
              <c:strCache>
                <c:ptCount val="1"/>
                <c:pt idx="0">
                  <c:v>費用</c:v>
                </c:pt>
              </c:strCache>
            </c:strRef>
          </c:tx>
          <c:cat>
            <c:strRef>
              <c:f>Sheet1!$B$2:$G$2</c:f>
              <c:strCache>
                <c:ptCount val="6"/>
                <c:pt idx="0">
                  <c:v>2010</c:v>
                </c:pt>
                <c:pt idx="1">
                  <c:v>2011e</c:v>
                </c:pt>
                <c:pt idx="2">
                  <c:v>2012e</c:v>
                </c:pt>
                <c:pt idx="3">
                  <c:v>2013e</c:v>
                </c:pt>
                <c:pt idx="4">
                  <c:v>2014e</c:v>
                </c:pt>
                <c:pt idx="5">
                  <c:v>2015e</c:v>
                </c:pt>
              </c:strCache>
            </c:strRef>
          </c:cat>
          <c:val>
            <c:numRef>
              <c:f>Sheet1!$B$3:$G$3</c:f>
              <c:numCache>
                <c:formatCode>General</c:formatCode>
                <c:ptCount val="6"/>
                <c:pt idx="0">
                  <c:v>74.3</c:v>
                </c:pt>
                <c:pt idx="1">
                  <c:v>89.4</c:v>
                </c:pt>
                <c:pt idx="2">
                  <c:v>107.2</c:v>
                </c:pt>
                <c:pt idx="3">
                  <c:v>128.9</c:v>
                </c:pt>
                <c:pt idx="4">
                  <c:v>152.1</c:v>
                </c:pt>
                <c:pt idx="5">
                  <c:v>176.8</c:v>
                </c:pt>
              </c:numCache>
            </c:numRef>
          </c:val>
        </c:ser>
        <c:ser>
          <c:idx val="1"/>
          <c:order val="1"/>
          <c:tx>
            <c:strRef>
              <c:f>Sheet1!$A$4</c:f>
              <c:strCache>
                <c:ptCount val="1"/>
                <c:pt idx="0">
                  <c:v>年増加率</c:v>
                </c:pt>
              </c:strCache>
            </c:strRef>
          </c:tx>
          <c:cat>
            <c:strRef>
              <c:f>Sheet1!$B$2:$G$2</c:f>
              <c:strCache>
                <c:ptCount val="6"/>
                <c:pt idx="0">
                  <c:v>2010</c:v>
                </c:pt>
                <c:pt idx="1">
                  <c:v>2011e</c:v>
                </c:pt>
                <c:pt idx="2">
                  <c:v>2012e</c:v>
                </c:pt>
                <c:pt idx="3">
                  <c:v>2013e</c:v>
                </c:pt>
                <c:pt idx="4">
                  <c:v>2014e</c:v>
                </c:pt>
                <c:pt idx="5">
                  <c:v>2015e</c:v>
                </c:pt>
              </c:strCache>
            </c:strRef>
          </c:cat>
          <c:val>
            <c:numRef>
              <c:f>Sheet1!$B$4:$G$4</c:f>
              <c:numCache>
                <c:formatCode>General</c:formatCode>
                <c:ptCount val="6"/>
                <c:pt idx="0">
                  <c:v>0</c:v>
                </c:pt>
                <c:pt idx="1">
                  <c:v>20.3</c:v>
                </c:pt>
                <c:pt idx="2">
                  <c:v>19.899999999999999</c:v>
                </c:pt>
                <c:pt idx="3">
                  <c:v>20.3</c:v>
                </c:pt>
                <c:pt idx="4">
                  <c:v>18</c:v>
                </c:pt>
                <c:pt idx="5">
                  <c:v>16.2</c:v>
                </c:pt>
              </c:numCache>
            </c:numRef>
          </c:val>
        </c:ser>
        <c:marker val="1"/>
        <c:axId val="110005632"/>
        <c:axId val="110024576"/>
      </c:lineChart>
      <c:catAx>
        <c:axId val="110005632"/>
        <c:scaling>
          <c:orientation val="minMax"/>
        </c:scaling>
        <c:axPos val="b"/>
        <c:majorTickMark val="none"/>
        <c:tickLblPos val="nextTo"/>
        <c:txPr>
          <a:bodyPr/>
          <a:lstStyle/>
          <a:p>
            <a:pPr>
              <a:defRPr lang="ja-JP"/>
            </a:pPr>
            <a:endParaRPr lang="zh-CN"/>
          </a:p>
        </c:txPr>
        <c:crossAx val="110024576"/>
        <c:crosses val="autoZero"/>
        <c:auto val="1"/>
        <c:lblAlgn val="ctr"/>
        <c:lblOffset val="100"/>
      </c:catAx>
      <c:valAx>
        <c:axId val="110024576"/>
        <c:scaling>
          <c:orientation val="minMax"/>
        </c:scaling>
        <c:axPos val="l"/>
        <c:majorGridlines/>
        <c:title>
          <c:tx>
            <c:rich>
              <a:bodyPr/>
              <a:lstStyle/>
              <a:p>
                <a:pPr>
                  <a:defRPr lang="ja-JP"/>
                </a:pPr>
                <a:r>
                  <a:rPr lang="ja-JP" altLang="en-US"/>
                  <a:t>億ドル</a:t>
                </a:r>
                <a:endParaRPr lang="zh-CN" altLang="en-US"/>
              </a:p>
            </c:rich>
          </c:tx>
          <c:layout>
            <c:manualLayout>
              <c:xMode val="edge"/>
              <c:yMode val="edge"/>
              <c:x val="4.9678896520913639E-2"/>
              <c:y val="0.26987052455763638"/>
            </c:manualLayout>
          </c:layout>
        </c:title>
        <c:numFmt formatCode="General" sourceLinked="1"/>
        <c:majorTickMark val="none"/>
        <c:tickLblPos val="nextTo"/>
        <c:txPr>
          <a:bodyPr/>
          <a:lstStyle/>
          <a:p>
            <a:pPr>
              <a:defRPr lang="ja-JP"/>
            </a:pPr>
            <a:endParaRPr lang="zh-CN"/>
          </a:p>
        </c:txPr>
        <c:crossAx val="110005632"/>
        <c:crosses val="autoZero"/>
        <c:crossBetween val="between"/>
      </c:valAx>
      <c:dTable>
        <c:showHorzBorder val="1"/>
        <c:showVertBorder val="1"/>
        <c:showOutline val="1"/>
        <c:showKeys val="1"/>
        <c:txPr>
          <a:bodyPr/>
          <a:lstStyle/>
          <a:p>
            <a:pPr rtl="0">
              <a:defRPr lang="ja-JP"/>
            </a:pPr>
            <a:endParaRPr lang="zh-CN"/>
          </a:p>
        </c:txPr>
      </c:dTable>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A299F0-9A2F-4E6D-AA8C-C70012DA2F3A}" type="datetimeFigureOut">
              <a:rPr kumimoji="1" lang="ja-JP" altLang="en-US" smtClean="0"/>
              <a:pPr/>
              <a:t>2011/12/20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B9E762-826F-4F10-9BC1-81BB05E52C7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ja-JP" sz="1200" kern="1200" dirty="0" smtClean="0">
                <a:solidFill>
                  <a:schemeClr val="tx1"/>
                </a:solidFill>
                <a:latin typeface="+mn-lt"/>
                <a:ea typeface="+mn-ea"/>
                <a:cs typeface="+mn-cs"/>
              </a:rPr>
              <a:t>最高経営責任者</a:t>
            </a:r>
            <a:endParaRPr kumimoji="1" lang="ja-JP" altLang="en-US" dirty="0"/>
          </a:p>
        </p:txBody>
      </p:sp>
      <p:sp>
        <p:nvSpPr>
          <p:cNvPr id="4" name="スライド番号プレースホルダ 3"/>
          <p:cNvSpPr>
            <a:spLocks noGrp="1"/>
          </p:cNvSpPr>
          <p:nvPr>
            <p:ph type="sldNum" sz="quarter" idx="10"/>
          </p:nvPr>
        </p:nvSpPr>
        <p:spPr/>
        <p:txBody>
          <a:bodyPr/>
          <a:lstStyle/>
          <a:p>
            <a:fld id="{79B9E762-826F-4F10-9BC1-81BB05E52C7D}" type="slidenum">
              <a:rPr kumimoji="1" lang="ja-JP" altLang="en-US" smtClean="0"/>
              <a:pPr/>
              <a:t>2</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6B4792D-38BF-46A0-BBEC-58A0AD813566}" type="slidenum">
              <a:rPr kumimoji="1" lang="ja-JP" altLang="en-US" smtClean="0"/>
              <a:pPr/>
              <a:t>31</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zh-CN" sz="1200" dirty="0" smtClean="0"/>
              <a:t>ではテロの予防するために、企業内いくら重要な情報といっても、捜査が必要であれば、</a:t>
            </a:r>
            <a:r>
              <a:rPr lang="en-US" altLang="zh-CN" sz="1200" dirty="0" smtClean="0"/>
              <a:t>FBI</a:t>
            </a:r>
            <a:r>
              <a:rPr lang="ja-JP" altLang="zh-CN" sz="1200" dirty="0" smtClean="0"/>
              <a:t>はそのデータを検査する権利があると規定した。</a:t>
            </a:r>
            <a:endParaRPr lang="en-US" altLang="zh-CN" sz="1200" i="1" dirty="0" smtClean="0"/>
          </a:p>
          <a:p>
            <a:endParaRPr lang="zh-CN" altLang="en-US" dirty="0"/>
          </a:p>
        </p:txBody>
      </p:sp>
      <p:sp>
        <p:nvSpPr>
          <p:cNvPr id="4" name="灯片编号占位符 3"/>
          <p:cNvSpPr>
            <a:spLocks noGrp="1"/>
          </p:cNvSpPr>
          <p:nvPr>
            <p:ph type="sldNum" sz="quarter" idx="10"/>
          </p:nvPr>
        </p:nvSpPr>
        <p:spPr/>
        <p:txBody>
          <a:bodyPr/>
          <a:lstStyle/>
          <a:p>
            <a:fld id="{76B4792D-38BF-46A0-BBEC-58A0AD813566}" type="slidenum">
              <a:rPr kumimoji="1" lang="ja-JP" altLang="en-US" smtClean="0"/>
              <a:pPr/>
              <a:t>33</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zh-CN" sz="1200" dirty="0" smtClean="0">
                <a:latin typeface="MS Mincho" pitchFamily="49" charset="-128"/>
                <a:ea typeface="MS Mincho" pitchFamily="49" charset="-128"/>
              </a:rPr>
              <a:t>厳密な管理体制</a:t>
            </a:r>
            <a:r>
              <a:rPr lang="ja-JP" altLang="en-US" sz="1200" dirty="0" smtClean="0">
                <a:latin typeface="MS Mincho" pitchFamily="49" charset="-128"/>
                <a:ea typeface="MS Mincho" pitchFamily="49" charset="-128"/>
              </a:rPr>
              <a:t>（</a:t>
            </a:r>
            <a:r>
              <a:rPr lang="ja-JP" altLang="zh-CN" sz="1200" dirty="0" smtClean="0">
                <a:latin typeface="MS Mincho" pitchFamily="49" charset="-128"/>
                <a:ea typeface="MS Mincho" pitchFamily="49" charset="-128"/>
              </a:rPr>
              <a:t>社員の教育や定期的システムの検査</a:t>
            </a:r>
            <a:r>
              <a:rPr lang="ja-JP" altLang="en-US" sz="1200" dirty="0" smtClean="0">
                <a:latin typeface="MS Mincho" pitchFamily="49" charset="-128"/>
                <a:ea typeface="MS Mincho" pitchFamily="49" charset="-128"/>
              </a:rPr>
              <a:t>など）</a:t>
            </a:r>
            <a:endParaRPr lang="en-US" altLang="ja-JP" sz="1200" dirty="0" smtClean="0">
              <a:latin typeface="MS Mincho" pitchFamily="49" charset="-128"/>
              <a:ea typeface="MS Mincho"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S Mincho" pitchFamily="49" charset="-128"/>
                <a:ea typeface="MS Mincho" pitchFamily="49" charset="-128"/>
              </a:rPr>
              <a:t>設備の強化（災害対策、</a:t>
            </a:r>
            <a:r>
              <a:rPr lang="ja-JP" altLang="zh-CN" sz="1200" dirty="0" smtClean="0">
                <a:latin typeface="MS Mincho" pitchFamily="49" charset="-128"/>
                <a:ea typeface="MS Mincho" pitchFamily="49" charset="-128"/>
              </a:rPr>
              <a:t>内部関係者の入退管理</a:t>
            </a:r>
            <a:r>
              <a:rPr lang="ja-JP" altLang="en-US" sz="1200" dirty="0" smtClean="0">
                <a:latin typeface="MS Mincho" pitchFamily="49" charset="-128"/>
                <a:ea typeface="MS Mincho" pitchFamily="49" charset="-128"/>
              </a:rPr>
              <a:t>、監視カメラなど）</a:t>
            </a:r>
            <a:endParaRPr lang="en-US" altLang="ja-JP" sz="1200" dirty="0" smtClean="0">
              <a:latin typeface="MS Mincho" pitchFamily="49" charset="-128"/>
              <a:ea typeface="MS Mincho"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S Mincho" pitchFamily="49" charset="-128"/>
                <a:ea typeface="MS Mincho" pitchFamily="49" charset="-128"/>
              </a:rPr>
              <a:t>技術の強化（</a:t>
            </a:r>
            <a:r>
              <a:rPr lang="ja-JP" altLang="zh-CN" sz="1200" dirty="0" smtClean="0">
                <a:latin typeface="MS Mincho" pitchFamily="49" charset="-128"/>
                <a:ea typeface="MS Mincho" pitchFamily="49" charset="-128"/>
              </a:rPr>
              <a:t>データ送信仕組みの構築</a:t>
            </a:r>
            <a:r>
              <a:rPr lang="ja-JP" altLang="en-US" sz="1200" dirty="0" smtClean="0">
                <a:latin typeface="MS Mincho" pitchFamily="49" charset="-128"/>
                <a:ea typeface="MS Mincho" pitchFamily="49" charset="-128"/>
              </a:rPr>
              <a:t>、</a:t>
            </a:r>
            <a:r>
              <a:rPr lang="ja-JP" altLang="zh-CN" sz="1200" dirty="0" smtClean="0">
                <a:latin typeface="MS Mincho" pitchFamily="49" charset="-128"/>
                <a:ea typeface="MS Mincho" pitchFamily="49" charset="-128"/>
              </a:rPr>
              <a:t>常に最新技術</a:t>
            </a:r>
            <a:r>
              <a:rPr lang="ja-JP" altLang="en-US" sz="1200" dirty="0" smtClean="0">
                <a:latin typeface="MS Mincho" pitchFamily="49" charset="-128"/>
                <a:ea typeface="MS Mincho" pitchFamily="49" charset="-128"/>
              </a:rPr>
              <a:t>の導入など）</a:t>
            </a:r>
            <a:endParaRPr lang="zh-CN" altLang="en-US" dirty="0"/>
          </a:p>
        </p:txBody>
      </p:sp>
      <p:sp>
        <p:nvSpPr>
          <p:cNvPr id="4" name="灯片编号占位符 3"/>
          <p:cNvSpPr>
            <a:spLocks noGrp="1"/>
          </p:cNvSpPr>
          <p:nvPr>
            <p:ph type="sldNum" sz="quarter" idx="10"/>
          </p:nvPr>
        </p:nvSpPr>
        <p:spPr/>
        <p:txBody>
          <a:bodyPr/>
          <a:lstStyle/>
          <a:p>
            <a:fld id="{79B9E762-826F-4F10-9BC1-81BB05E52C7D}" type="slidenum">
              <a:rPr kumimoji="1" lang="ja-JP" altLang="en-US" smtClean="0"/>
              <a:pPr/>
              <a:t>38</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200" dirty="0" smtClean="0"/>
              <a:t>「クラウドコンピューティングはコンピューティング資源（ネットワーク、サーバ、ストレージ、アプリケーション、サービス）の共有プールへの、ネットワークを通じてオンデマンドアクセスを可能にするモデル。管理の手間やサービスプロバイダーの仲介作業を最小する同時に、これらのリソースをすみやかにプロビジョンしリリースできる。」</a:t>
            </a:r>
            <a:endParaRPr lang="en-US" altLang="ja-JP" sz="1200"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79B9E762-826F-4F10-9BC1-81BB05E52C7D}"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9B9E762-826F-4F10-9BC1-81BB05E52C7D}" type="slidenum">
              <a:rPr kumimoji="1" lang="ja-JP" altLang="en-US" smtClean="0"/>
              <a:pPr/>
              <a:t>5</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9B9E762-826F-4F10-9BC1-81BB05E52C7D}" type="slidenum">
              <a:rPr kumimoji="1" lang="ja-JP" altLang="en-US" smtClean="0"/>
              <a:pPr/>
              <a:t>6</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66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問題を意識しながら、研究を進んでいきます。</a:t>
            </a:r>
          </a:p>
        </p:txBody>
      </p:sp>
      <p:sp>
        <p:nvSpPr>
          <p:cNvPr id="266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54F84F-5A51-4006-A71F-D94761F09492}" type="slidenum">
              <a:rPr lang="ja-JP" altLang="en-US" smtClean="0"/>
              <a:pPr/>
              <a:t>16</a:t>
            </a:fld>
            <a:endParaRPr lang="ja-JP"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69B2546-0E4E-4FD0-A41E-1DC89E0AAEB6}" type="slidenum">
              <a:rPr lang="zh-CN" altLang="en-US" smtClean="0"/>
              <a:pPr/>
              <a:t>21</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69B2546-0E4E-4FD0-A41E-1DC89E0AAEB6}" type="slidenum">
              <a:rPr lang="zh-CN" altLang="en-US" smtClean="0"/>
              <a:pPr/>
              <a:t>22</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69B2546-0E4E-4FD0-A41E-1DC89E0AAEB6}" type="slidenum">
              <a:rPr lang="zh-CN" altLang="en-US" smtClean="0"/>
              <a:pPr/>
              <a:t>23</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69B2546-0E4E-4FD0-A41E-1DC89E0AAEB6}" type="slidenum">
              <a:rPr lang="zh-CN" altLang="en-US" smtClean="0"/>
              <a:pPr/>
              <a:t>24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2011/12/20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2011/12/20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2011/12/20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2011/12/20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2011/12/20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2011/12/20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2011/12/20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nationmultimedia.com/home/2010/04/20/technology/2010-Year-of-cloud-computing-services-30127470.html" TargetMode="External"/><Relationship Id="rId3" Type="http://schemas.openxmlformats.org/officeDocument/2006/relationships/hyperlink" Target="http://www.ntt.co.jp/saas/index.html" TargetMode="External"/><Relationship Id="rId7" Type="http://schemas.openxmlformats.org/officeDocument/2006/relationships/hyperlink" Target="http://www-935.ibm.com/services/th/igs/clouddevelopement" TargetMode="External"/><Relationship Id="rId2" Type="http://schemas.openxmlformats.org/officeDocument/2006/relationships/hyperlink" Target="http://jp.fujitsu.com/solutions/cloud/saas" TargetMode="External"/><Relationship Id="rId1" Type="http://schemas.openxmlformats.org/officeDocument/2006/relationships/slideLayout" Target="../slideLayouts/slideLayout2.xml"/><Relationship Id="rId6" Type="http://schemas.openxmlformats.org/officeDocument/2006/relationships/hyperlink" Target="http://www.yano.co.jp/press/press.php/000492" TargetMode="External"/><Relationship Id="rId5" Type="http://schemas.openxmlformats.org/officeDocument/2006/relationships/hyperlink" Target="http://www.nec.co.jp/StarOffice/kadai/saas/" TargetMode="External"/><Relationship Id="rId10" Type="http://schemas.openxmlformats.org/officeDocument/2006/relationships/image" Target="../media/image1.jpeg"/><Relationship Id="rId4" Type="http://schemas.openxmlformats.org/officeDocument/2006/relationships/hyperlink" Target="http://www.hitachi.co.jp/products/it/harmonious/cloud/solution/index.html" TargetMode="External"/><Relationship Id="rId9" Type="http://schemas.openxmlformats.org/officeDocument/2006/relationships/hyperlink" Target="http://www.icesolution.com/ICE_SOLUTION/index.php/th/about-ices/resource/article/261-cloud-computin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journal.mycom.co.jp/news/2011/05/12/059/index.html" TargetMode="External"/><Relationship Id="rId13" Type="http://schemas.openxmlformats.org/officeDocument/2006/relationships/hyperlink" Target="https://www.semiconportal.com/archive/blog/insiders/oowada/110915-medicalcloud.html" TargetMode="External"/><Relationship Id="rId3" Type="http://schemas.openxmlformats.org/officeDocument/2006/relationships/hyperlink" Target="http://news.searchina.ne.jp/disp.cgi?y=2011&amp;d=0309&amp;f=business_0309_144.shtml" TargetMode="External"/><Relationship Id="rId7" Type="http://schemas.openxmlformats.org/officeDocument/2006/relationships/hyperlink" Target="http://techtarget.itmedia.co.jp/tt/news/0907/06/news01.html" TargetMode="External"/><Relationship Id="rId12" Type="http://schemas.openxmlformats.org/officeDocument/2006/relationships/hyperlink" Target="http://www.mhlw.go.jp/shingi/2010/02/s0202-4.html" TargetMode="External"/><Relationship Id="rId2" Type="http://schemas.openxmlformats.org/officeDocument/2006/relationships/hyperlink" Target="http://finance.jrj.com.cn/2011/12/10100711801043.shtml" TargetMode="External"/><Relationship Id="rId1" Type="http://schemas.openxmlformats.org/officeDocument/2006/relationships/slideLayout" Target="../slideLayouts/slideLayout2.xml"/><Relationship Id="rId6" Type="http://schemas.openxmlformats.org/officeDocument/2006/relationships/hyperlink" Target="http://www.nec.co.jp/medsq/event/nikkeimedical/review_web.pdf" TargetMode="External"/><Relationship Id="rId11" Type="http://schemas.openxmlformats.org/officeDocument/2006/relationships/hyperlink" Target="https://kenkyuukai.jp/explanation/imagekeep.asp" TargetMode="External"/><Relationship Id="rId5" Type="http://schemas.openxmlformats.org/officeDocument/2006/relationships/hyperlink" Target="http://www.tokyo.med.or.jp/old_inf/toushin/jouhou-2011.pdf" TargetMode="External"/><Relationship Id="rId15" Type="http://schemas.openxmlformats.org/officeDocument/2006/relationships/image" Target="../media/image1.jpeg"/><Relationship Id="rId10" Type="http://schemas.openxmlformats.org/officeDocument/2006/relationships/hyperlink" Target="http://www.iryoseido.com/kouenkai/002.html" TargetMode="External"/><Relationship Id="rId4" Type="http://schemas.openxmlformats.org/officeDocument/2006/relationships/hyperlink" Target="http://www.mhlw.go.jp/stf/shingi/2r9852000001ets7.html" TargetMode="External"/><Relationship Id="rId9" Type="http://schemas.openxmlformats.org/officeDocument/2006/relationships/hyperlink" Target="http://jp.fujitsu.com/solutions/medical/products/humanbridge/" TargetMode="External"/><Relationship Id="rId14" Type="http://schemas.openxmlformats.org/officeDocument/2006/relationships/hyperlink" Target="http://www.enet.com.cn/article/2004/0824/A20040824336656.shtml"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1.jpeg"/><Relationship Id="rId9" Type="http://schemas.openxmlformats.org/officeDocument/2006/relationships/image" Target="../media/image7.png"/></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2.emf"/><Relationship Id="rId4" Type="http://schemas.openxmlformats.org/officeDocument/2006/relationships/image" Target="../media/image11.png"/></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1412776"/>
            <a:ext cx="8208912" cy="2088232"/>
          </a:xfrm>
        </p:spPr>
        <p:txBody>
          <a:bodyPr>
            <a:normAutofit/>
          </a:bodyPr>
          <a:lstStyle/>
          <a:p>
            <a:r>
              <a:rPr lang="ja-JP" altLang="en-US" sz="3200" dirty="0" smtClean="0">
                <a:latin typeface="ＭＳ 明朝" pitchFamily="17" charset="-128"/>
                <a:ea typeface="ＭＳ 明朝" pitchFamily="17" charset="-128"/>
              </a:rPr>
              <a:t>クラウド（</a:t>
            </a:r>
            <a:r>
              <a:rPr lang="en-US" altLang="ja-JP" sz="3200" dirty="0" err="1" smtClean="0">
                <a:latin typeface="ＭＳ 明朝" pitchFamily="17" charset="-128"/>
                <a:ea typeface="ＭＳ 明朝" pitchFamily="17" charset="-128"/>
              </a:rPr>
              <a:t>SaaS</a:t>
            </a:r>
            <a:r>
              <a:rPr lang="ja-JP" altLang="en-US" sz="3200" dirty="0" smtClean="0">
                <a:latin typeface="ＭＳ 明朝" pitchFamily="17" charset="-128"/>
                <a:ea typeface="ＭＳ 明朝" pitchFamily="17" charset="-128"/>
              </a:rPr>
              <a:t>）の現状調査</a:t>
            </a:r>
            <a:r>
              <a:rPr lang="en-US" altLang="ja-JP" sz="3000" dirty="0" smtClean="0">
                <a:latin typeface="ＭＳ 明朝" pitchFamily="17" charset="-128"/>
                <a:ea typeface="ＭＳ 明朝" pitchFamily="17" charset="-128"/>
              </a:rPr>
              <a:t/>
            </a:r>
            <a:br>
              <a:rPr lang="en-US" altLang="ja-JP" sz="3000" dirty="0" smtClean="0">
                <a:latin typeface="ＭＳ 明朝" pitchFamily="17" charset="-128"/>
                <a:ea typeface="ＭＳ 明朝" pitchFamily="17" charset="-128"/>
              </a:rPr>
            </a:br>
            <a:r>
              <a:rPr lang="ja-JP" altLang="en-US" sz="3000" dirty="0" smtClean="0">
                <a:latin typeface="ＭＳ 明朝" pitchFamily="17" charset="-128"/>
                <a:ea typeface="ＭＳ 明朝" pitchFamily="17" charset="-128"/>
              </a:rPr>
              <a:t>　　</a:t>
            </a:r>
            <a:endParaRPr kumimoji="1" lang="ja-JP" altLang="en-US" dirty="0">
              <a:latin typeface="ＭＳ 明朝" pitchFamily="17" charset="-128"/>
              <a:ea typeface="ＭＳ 明朝" pitchFamily="17" charset="-128"/>
            </a:endParaRPr>
          </a:p>
        </p:txBody>
      </p:sp>
      <p:sp>
        <p:nvSpPr>
          <p:cNvPr id="3" name="サブタイトル 2"/>
          <p:cNvSpPr>
            <a:spLocks noGrp="1"/>
          </p:cNvSpPr>
          <p:nvPr>
            <p:ph type="subTitle" idx="1"/>
          </p:nvPr>
        </p:nvSpPr>
        <p:spPr>
          <a:xfrm>
            <a:off x="1371600" y="3789040"/>
            <a:ext cx="6400800" cy="2160240"/>
          </a:xfrm>
        </p:spPr>
        <p:txBody>
          <a:bodyPr>
            <a:normAutofit fontScale="85000" lnSpcReduction="20000"/>
          </a:bodyPr>
          <a:lstStyle/>
          <a:p>
            <a:r>
              <a:rPr lang="ja-JP" altLang="en-US" sz="2400" dirty="0" smtClean="0">
                <a:solidFill>
                  <a:schemeClr val="tx1"/>
                </a:solidFill>
                <a:latin typeface="ＭＳ 明朝" pitchFamily="17" charset="-128"/>
                <a:ea typeface="ＭＳ 明朝" pitchFamily="17" charset="-128"/>
              </a:rPr>
              <a:t>平成２２年度</a:t>
            </a:r>
            <a:endParaRPr lang="en-US" altLang="ja-JP" sz="2400" dirty="0" smtClean="0">
              <a:solidFill>
                <a:schemeClr val="tx1"/>
              </a:solidFill>
              <a:latin typeface="ＭＳ 明朝" pitchFamily="17" charset="-128"/>
              <a:ea typeface="ＭＳ 明朝" pitchFamily="17" charset="-128"/>
            </a:endParaRPr>
          </a:p>
          <a:p>
            <a:r>
              <a:rPr lang="ja-JP" altLang="en-US" sz="2400" dirty="0" smtClean="0">
                <a:solidFill>
                  <a:schemeClr val="tx1"/>
                </a:solidFill>
                <a:latin typeface="ＭＳ 明朝" pitchFamily="17" charset="-128"/>
                <a:ea typeface="ＭＳ 明朝" pitchFamily="17" charset="-128"/>
              </a:rPr>
              <a:t>システム情報工学　経営政策科学　特定課題研究</a:t>
            </a:r>
            <a:endParaRPr lang="en-US" altLang="ja-JP" sz="2400" dirty="0" smtClean="0">
              <a:solidFill>
                <a:schemeClr val="tx1"/>
              </a:solidFill>
              <a:latin typeface="ＭＳ 明朝" pitchFamily="17" charset="-128"/>
              <a:ea typeface="ＭＳ 明朝" pitchFamily="17" charset="-128"/>
            </a:endParaRPr>
          </a:p>
          <a:p>
            <a:endParaRPr lang="en-US" altLang="ja-JP" sz="2400" dirty="0" smtClean="0">
              <a:solidFill>
                <a:schemeClr val="tx1"/>
              </a:solidFill>
              <a:latin typeface="ＭＳ 明朝" pitchFamily="17" charset="-128"/>
              <a:ea typeface="ＭＳ 明朝" pitchFamily="17" charset="-128"/>
            </a:endParaRPr>
          </a:p>
          <a:p>
            <a:r>
              <a:rPr lang="en-US" altLang="ja-JP" sz="1800" dirty="0" err="1" smtClean="0">
                <a:solidFill>
                  <a:schemeClr val="tx1"/>
                </a:solidFill>
                <a:latin typeface="ＭＳ 明朝" pitchFamily="17" charset="-128"/>
                <a:ea typeface="ＭＳ 明朝" pitchFamily="17" charset="-128"/>
              </a:rPr>
              <a:t>Fungpaisarnpong</a:t>
            </a:r>
            <a:r>
              <a:rPr lang="en-US" altLang="ja-JP" sz="1800" dirty="0" smtClean="0">
                <a:solidFill>
                  <a:schemeClr val="tx1"/>
                </a:solidFill>
                <a:latin typeface="ＭＳ 明朝" pitchFamily="17" charset="-128"/>
                <a:ea typeface="ＭＳ 明朝" pitchFamily="17" charset="-128"/>
              </a:rPr>
              <a:t> </a:t>
            </a:r>
            <a:r>
              <a:rPr lang="en-US" altLang="ja-JP" sz="1800" dirty="0" err="1" smtClean="0">
                <a:solidFill>
                  <a:schemeClr val="tx1"/>
                </a:solidFill>
                <a:latin typeface="ＭＳ 明朝" pitchFamily="17" charset="-128"/>
                <a:ea typeface="ＭＳ 明朝" pitchFamily="17" charset="-128"/>
              </a:rPr>
              <a:t>Assawin</a:t>
            </a:r>
            <a:r>
              <a:rPr lang="en-US" altLang="ja-JP" sz="1800" dirty="0" smtClean="0">
                <a:solidFill>
                  <a:schemeClr val="tx1"/>
                </a:solidFill>
                <a:latin typeface="ＭＳ 明朝" pitchFamily="17" charset="-128"/>
                <a:ea typeface="ＭＳ 明朝" pitchFamily="17" charset="-128"/>
              </a:rPr>
              <a:t>  201020637</a:t>
            </a:r>
            <a:r>
              <a:rPr lang="ja-JP" altLang="ja-JP" sz="1800" dirty="0" smtClean="0">
                <a:solidFill>
                  <a:schemeClr val="tx1"/>
                </a:solidFill>
                <a:latin typeface="ＭＳ 明朝" pitchFamily="17" charset="-128"/>
                <a:ea typeface="ＭＳ 明朝" pitchFamily="17" charset="-128"/>
              </a:rPr>
              <a:t>　</a:t>
            </a:r>
          </a:p>
          <a:p>
            <a:r>
              <a:rPr lang="ja-JP" altLang="ja-JP" sz="1800" dirty="0" smtClean="0">
                <a:solidFill>
                  <a:schemeClr val="tx1"/>
                </a:solidFill>
                <a:latin typeface="ＭＳ 明朝" pitchFamily="17" charset="-128"/>
                <a:ea typeface="ＭＳ 明朝" pitchFamily="17" charset="-128"/>
              </a:rPr>
              <a:t>顧暁冬　</a:t>
            </a:r>
            <a:r>
              <a:rPr lang="en-US" altLang="ja-JP" sz="1800" dirty="0" smtClean="0">
                <a:solidFill>
                  <a:schemeClr val="tx1"/>
                </a:solidFill>
                <a:latin typeface="ＭＳ 明朝" pitchFamily="17" charset="-128"/>
                <a:ea typeface="ＭＳ 明朝" pitchFamily="17" charset="-128"/>
              </a:rPr>
              <a:t>201020610</a:t>
            </a:r>
            <a:endParaRPr lang="ja-JP" altLang="ja-JP" sz="1800" dirty="0" smtClean="0">
              <a:solidFill>
                <a:schemeClr val="tx1"/>
              </a:solidFill>
              <a:latin typeface="ＭＳ 明朝" pitchFamily="17" charset="-128"/>
              <a:ea typeface="ＭＳ 明朝" pitchFamily="17" charset="-128"/>
            </a:endParaRPr>
          </a:p>
          <a:p>
            <a:r>
              <a:rPr lang="ja-JP" altLang="ja-JP" sz="1800" dirty="0" smtClean="0">
                <a:solidFill>
                  <a:schemeClr val="tx1"/>
                </a:solidFill>
                <a:latin typeface="ＭＳ 明朝" pitchFamily="17" charset="-128"/>
                <a:ea typeface="ＭＳ 明朝" pitchFamily="17" charset="-128"/>
              </a:rPr>
              <a:t>宋　怡　</a:t>
            </a:r>
            <a:r>
              <a:rPr lang="en-US" altLang="ja-JP" sz="1800" dirty="0" smtClean="0">
                <a:solidFill>
                  <a:schemeClr val="tx1"/>
                </a:solidFill>
                <a:latin typeface="ＭＳ 明朝" pitchFamily="17" charset="-128"/>
                <a:ea typeface="ＭＳ 明朝" pitchFamily="17" charset="-128"/>
              </a:rPr>
              <a:t>201020626</a:t>
            </a:r>
          </a:p>
          <a:p>
            <a:endParaRPr lang="en-US" altLang="ja-JP" sz="1800" dirty="0" smtClean="0">
              <a:solidFill>
                <a:schemeClr val="tx1"/>
              </a:solidFill>
              <a:latin typeface="ＭＳ 明朝" pitchFamily="17" charset="-128"/>
              <a:ea typeface="ＭＳ 明朝" pitchFamily="17" charset="-128"/>
            </a:endParaRPr>
          </a:p>
          <a:p>
            <a:r>
              <a:rPr lang="zh-CN" altLang="ja-JP" sz="1800" dirty="0" smtClean="0">
                <a:solidFill>
                  <a:schemeClr val="tx1"/>
                </a:solidFill>
                <a:latin typeface="ＭＳ 明朝" pitchFamily="17" charset="-128"/>
                <a:ea typeface="ＭＳ 明朝" pitchFamily="17" charset="-128"/>
              </a:rPr>
              <a:t>指導教員　　</a:t>
            </a:r>
            <a:r>
              <a:rPr lang="en-US" altLang="ja-JP" sz="1800" dirty="0" smtClean="0">
                <a:solidFill>
                  <a:schemeClr val="tx1"/>
                </a:solidFill>
                <a:latin typeface="ＭＳ 明朝" pitchFamily="17" charset="-128"/>
                <a:ea typeface="ＭＳ 明朝" pitchFamily="17" charset="-128"/>
              </a:rPr>
              <a:t>STEPHEN</a:t>
            </a:r>
            <a:r>
              <a:rPr lang="zh-CN" altLang="ja-JP" sz="1800" dirty="0" smtClean="0">
                <a:solidFill>
                  <a:schemeClr val="tx1"/>
                </a:solidFill>
                <a:latin typeface="ＭＳ 明朝" pitchFamily="17" charset="-128"/>
                <a:ea typeface="ＭＳ 明朝" pitchFamily="17" charset="-128"/>
              </a:rPr>
              <a:t>　</a:t>
            </a:r>
            <a:r>
              <a:rPr lang="en-US" altLang="ja-JP" sz="1800" dirty="0" smtClean="0">
                <a:solidFill>
                  <a:schemeClr val="tx1"/>
                </a:solidFill>
                <a:latin typeface="ＭＳ 明朝" pitchFamily="17" charset="-128"/>
                <a:ea typeface="ＭＳ 明朝" pitchFamily="17" charset="-128"/>
              </a:rPr>
              <a:t>JOHN</a:t>
            </a:r>
            <a:r>
              <a:rPr lang="zh-CN" altLang="ja-JP" sz="1800" dirty="0" smtClean="0">
                <a:solidFill>
                  <a:schemeClr val="tx1"/>
                </a:solidFill>
                <a:latin typeface="ＭＳ 明朝" pitchFamily="17" charset="-128"/>
                <a:ea typeface="ＭＳ 明朝" pitchFamily="17" charset="-128"/>
              </a:rPr>
              <a:t>　</a:t>
            </a:r>
            <a:r>
              <a:rPr lang="en-US" altLang="ja-JP" sz="1800" dirty="0" smtClean="0">
                <a:solidFill>
                  <a:schemeClr val="tx1"/>
                </a:solidFill>
                <a:latin typeface="ＭＳ 明朝" pitchFamily="17" charset="-128"/>
                <a:ea typeface="ＭＳ 明朝" pitchFamily="17" charset="-128"/>
              </a:rPr>
              <a:t>TURNBULL</a:t>
            </a:r>
            <a:r>
              <a:rPr lang="zh-CN" altLang="ja-JP" sz="1800" dirty="0" smtClean="0">
                <a:solidFill>
                  <a:schemeClr val="tx1"/>
                </a:solidFill>
                <a:latin typeface="ＭＳ 明朝" pitchFamily="17" charset="-128"/>
                <a:ea typeface="ＭＳ 明朝" pitchFamily="17" charset="-128"/>
              </a:rPr>
              <a:t>　准教授</a:t>
            </a:r>
            <a:endParaRPr lang="ja-JP" altLang="ja-JP" sz="1800" dirty="0" smtClean="0">
              <a:solidFill>
                <a:schemeClr val="tx1"/>
              </a:solidFill>
              <a:latin typeface="ＭＳ 明朝" pitchFamily="17" charset="-128"/>
              <a:ea typeface="ＭＳ 明朝" pitchFamily="17" charset="-128"/>
            </a:endParaRPr>
          </a:p>
          <a:p>
            <a:endParaRPr lang="ja-JP" altLang="ja-JP" sz="1800" dirty="0" smtClean="0">
              <a:solidFill>
                <a:schemeClr val="tx1"/>
              </a:solidFill>
            </a:endParaRPr>
          </a:p>
          <a:p>
            <a:endParaRPr lang="en-US" altLang="ja-JP" sz="2400" dirty="0" smtClean="0">
              <a:latin typeface="ＭＳ 明朝" pitchFamily="17" charset="-128"/>
              <a:ea typeface="ＭＳ 明朝" pitchFamily="17" charset="-128"/>
            </a:endParaRPr>
          </a:p>
          <a:p>
            <a:endParaRPr lang="en-US" altLang="ja-JP" sz="2400" dirty="0">
              <a:latin typeface="ＭＳ 明朝" pitchFamily="17" charset="-128"/>
              <a:ea typeface="ＭＳ 明朝" pitchFamily="17" charset="-128"/>
            </a:endParaRPr>
          </a:p>
        </p:txBody>
      </p:sp>
      <p:sp>
        <p:nvSpPr>
          <p:cNvPr id="4" name="テキスト ボックス 3"/>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en-US" sz="1400" dirty="0" smtClean="0">
                <a:latin typeface="ＭＳ 明朝" pitchFamily="17" charset="-128"/>
                <a:ea typeface="ＭＳ 明朝" pitchFamily="17" charset="-128"/>
              </a:rPr>
              <a:t>クラウド（</a:t>
            </a:r>
            <a:r>
              <a:rPr lang="en-US" altLang="ja-JP" sz="1400" dirty="0" err="1" smtClean="0">
                <a:latin typeface="ＭＳ 明朝" pitchFamily="17" charset="-128"/>
                <a:ea typeface="ＭＳ 明朝" pitchFamily="17" charset="-128"/>
              </a:rPr>
              <a:t>SaaS</a:t>
            </a:r>
            <a:r>
              <a:rPr lang="ja-JP" altLang="en-US" sz="1400" dirty="0" smtClean="0">
                <a:latin typeface="ＭＳ 明朝" pitchFamily="17" charset="-128"/>
                <a:ea typeface="ＭＳ 明朝" pitchFamily="17" charset="-128"/>
              </a:rPr>
              <a:t>）の現状調査</a:t>
            </a:r>
            <a:endParaRPr lang="ja-JP" altLang="en-US" sz="1400" dirty="0">
              <a:latin typeface="ＭＳ 明朝" pitchFamily="17" charset="-128"/>
              <a:ea typeface="ＭＳ 明朝" pitchFamily="17" charset="-128"/>
            </a:endParaRPr>
          </a:p>
        </p:txBody>
      </p:sp>
      <p:pic>
        <p:nvPicPr>
          <p:cNvPr id="6"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title"/>
          </p:nvPr>
        </p:nvSpPr>
        <p:spPr>
          <a:ln/>
        </p:spPr>
        <p:txBody>
          <a:bodyPr>
            <a:normAutofit/>
          </a:bodyPr>
          <a:lstStyle/>
          <a:p>
            <a:pPr algn="l"/>
            <a:r>
              <a:rPr lang="zh-CN" altLang="en-US" sz="3200" dirty="0">
                <a:latin typeface="MS Mincho" pitchFamily="49" charset="-128"/>
                <a:ea typeface="MS Mincho" pitchFamily="49" charset="-128"/>
              </a:rPr>
              <a:t>研究目的</a:t>
            </a:r>
          </a:p>
        </p:txBody>
      </p:sp>
      <p:sp>
        <p:nvSpPr>
          <p:cNvPr id="17410" name="Rectangle 2"/>
          <p:cNvSpPr>
            <a:spLocks noChangeArrowheads="1"/>
          </p:cNvSpPr>
          <p:nvPr>
            <p:ph type="body" idx="1"/>
          </p:nvPr>
        </p:nvSpPr>
        <p:spPr>
          <a:ln/>
        </p:spPr>
        <p:txBody>
          <a:bodyPr/>
          <a:lstStyle/>
          <a:p>
            <a:pPr marL="625056"/>
            <a:r>
              <a:rPr lang="zh-CN" altLang="en-US" sz="2200" dirty="0">
                <a:latin typeface="MS Mincho" pitchFamily="49" charset="-128"/>
                <a:ea typeface="MS Mincho" pitchFamily="49" charset="-128"/>
              </a:rPr>
              <a:t>現在のクラウドの特徴は顧客のニーズをどれくらい対応できているかをテーマとして研究を行</a:t>
            </a:r>
            <a:r>
              <a:rPr lang="zh-CN" altLang="en-US" sz="2200" dirty="0" smtClean="0">
                <a:latin typeface="MS Mincho" pitchFamily="49" charset="-128"/>
                <a:ea typeface="MS Mincho" pitchFamily="49" charset="-128"/>
              </a:rPr>
              <a:t>った</a:t>
            </a:r>
            <a:endParaRPr lang="en-US" altLang="zh-CN" sz="2200" dirty="0" smtClean="0">
              <a:latin typeface="MS Mincho" pitchFamily="49" charset="-128"/>
              <a:ea typeface="MS Mincho" pitchFamily="49" charset="-128"/>
            </a:endParaRPr>
          </a:p>
          <a:p>
            <a:pPr marL="625056"/>
            <a:endParaRPr lang="zh-CN" altLang="en-US" sz="2200" dirty="0">
              <a:latin typeface="MS Mincho" pitchFamily="49" charset="-128"/>
              <a:ea typeface="MS Mincho" pitchFamily="49" charset="-128"/>
            </a:endParaRPr>
          </a:p>
          <a:p>
            <a:pPr marL="625056"/>
            <a:r>
              <a:rPr lang="zh-CN" altLang="en-US" sz="2200" dirty="0">
                <a:latin typeface="MS Mincho" pitchFamily="49" charset="-128"/>
                <a:ea typeface="MS Mincho" pitchFamily="49" charset="-128"/>
              </a:rPr>
              <a:t>インタビュー調査を通じて提供側と利用側とのクラウド意識を確認し、意識のずれを明</a:t>
            </a:r>
            <a:r>
              <a:rPr lang="zh-CN" altLang="en-US" sz="2200" dirty="0" smtClean="0">
                <a:latin typeface="MS Mincho" pitchFamily="49" charset="-128"/>
                <a:ea typeface="MS Mincho" pitchFamily="49" charset="-128"/>
              </a:rPr>
              <a:t>らかにした</a:t>
            </a:r>
            <a:endParaRPr lang="en-US" altLang="zh-CN" sz="2200" dirty="0" smtClean="0">
              <a:latin typeface="MS Mincho" pitchFamily="49" charset="-128"/>
              <a:ea typeface="MS Mincho" pitchFamily="49" charset="-128"/>
            </a:endParaRPr>
          </a:p>
          <a:p>
            <a:pPr marL="625056"/>
            <a:endParaRPr lang="zh-CN" altLang="en-US" sz="2200" dirty="0">
              <a:latin typeface="MS Mincho" pitchFamily="49" charset="-128"/>
              <a:ea typeface="MS Mincho" pitchFamily="49" charset="-128"/>
            </a:endParaRPr>
          </a:p>
          <a:p>
            <a:pPr marL="625056"/>
            <a:r>
              <a:rPr lang="zh-CN" altLang="en-US" sz="2200" dirty="0">
                <a:latin typeface="MS Mincho" pitchFamily="49" charset="-128"/>
                <a:ea typeface="MS Mincho" pitchFamily="49" charset="-128"/>
              </a:rPr>
              <a:t>また、日本のクラウド市場の研究を通じて、今後のタイのクラウド市場の発展を前事例として扱われる</a:t>
            </a:r>
          </a:p>
        </p:txBody>
      </p:sp>
      <p:pic>
        <p:nvPicPr>
          <p:cNvPr id="4"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6" name="テキスト ボックス 10"/>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zh-CN" altLang="en-US" sz="1400" dirty="0" smtClean="0">
                <a:latin typeface="MS Mincho" pitchFamily="49" charset="-128"/>
                <a:ea typeface="MS Mincho" pitchFamily="49" charset="-128"/>
              </a:rPr>
              <a:t>クラウドの特徴と顧客ニーズ</a:t>
            </a:r>
            <a:endParaRPr lang="ja-JP" altLang="en-US" sz="1400" dirty="0">
              <a:latin typeface="ＭＳ 明朝" pitchFamily="17" charset="-128"/>
              <a:ea typeface="ＭＳ 明朝" pitchFamily="17" charset="-128"/>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title"/>
          </p:nvPr>
        </p:nvSpPr>
        <p:spPr>
          <a:ln/>
        </p:spPr>
        <p:txBody>
          <a:bodyPr>
            <a:normAutofit/>
          </a:bodyPr>
          <a:lstStyle/>
          <a:p>
            <a:pPr algn="l"/>
            <a:r>
              <a:rPr lang="zh-CN" altLang="en-US" sz="3200" dirty="0">
                <a:latin typeface="MS Mincho" pitchFamily="49" charset="-128"/>
                <a:ea typeface="MS Mincho" pitchFamily="49" charset="-128"/>
              </a:rPr>
              <a:t>クラウド定義の意識ずれ</a:t>
            </a:r>
          </a:p>
        </p:txBody>
      </p:sp>
      <p:sp>
        <p:nvSpPr>
          <p:cNvPr id="18434" name="Rectangle 2"/>
          <p:cNvSpPr>
            <a:spLocks noChangeArrowheads="1"/>
          </p:cNvSpPr>
          <p:nvPr>
            <p:ph type="body" idx="1"/>
          </p:nvPr>
        </p:nvSpPr>
        <p:spPr>
          <a:xfrm>
            <a:off x="892969" y="2132856"/>
            <a:ext cx="7358063" cy="2662386"/>
          </a:xfrm>
          <a:ln/>
        </p:spPr>
        <p:txBody>
          <a:bodyPr/>
          <a:lstStyle/>
          <a:p>
            <a:pPr marL="625056"/>
            <a:r>
              <a:rPr lang="zh-CN" altLang="en-US" sz="2200" dirty="0">
                <a:latin typeface="MS Mincho" pitchFamily="49" charset="-128"/>
                <a:ea typeface="MS Mincho" pitchFamily="49" charset="-128"/>
              </a:rPr>
              <a:t>クラウドプロバイダ：</a:t>
            </a:r>
            <a:r>
              <a:rPr lang="en-US" altLang="zh-CN" sz="2200" dirty="0">
                <a:latin typeface="MS Mincho" pitchFamily="49" charset="-128"/>
                <a:ea typeface="MS Mincho" pitchFamily="49" charset="-128"/>
              </a:rPr>
              <a:t>NIST</a:t>
            </a:r>
            <a:r>
              <a:rPr lang="zh-CN" altLang="en-US" sz="2200" dirty="0">
                <a:latin typeface="MS Mincho" pitchFamily="49" charset="-128"/>
                <a:ea typeface="MS Mincho" pitchFamily="49" charset="-128"/>
              </a:rPr>
              <a:t>からの定義、新たな</a:t>
            </a:r>
            <a:r>
              <a:rPr lang="en-US" altLang="zh-CN" sz="2200" dirty="0">
                <a:latin typeface="MS Mincho" pitchFamily="49" charset="-128"/>
                <a:ea typeface="MS Mincho" pitchFamily="49" charset="-128"/>
              </a:rPr>
              <a:t>IT</a:t>
            </a:r>
            <a:r>
              <a:rPr lang="zh-CN" altLang="en-US" sz="2200" dirty="0">
                <a:latin typeface="MS Mincho" pitchFamily="49" charset="-128"/>
                <a:ea typeface="MS Mincho" pitchFamily="49" charset="-128"/>
              </a:rPr>
              <a:t>の提供し方、</a:t>
            </a:r>
            <a:r>
              <a:rPr lang="en-US" altLang="zh-CN" sz="2200" dirty="0">
                <a:latin typeface="MS Mincho" pitchFamily="49" charset="-128"/>
                <a:ea typeface="MS Mincho" pitchFamily="49" charset="-128"/>
              </a:rPr>
              <a:t>Pay per Use </a:t>
            </a:r>
            <a:r>
              <a:rPr lang="zh-CN" altLang="en-US" sz="2200" dirty="0">
                <a:latin typeface="MS Mincho" pitchFamily="49" charset="-128"/>
                <a:ea typeface="MS Mincho" pitchFamily="49" charset="-128"/>
              </a:rPr>
              <a:t>モデル</a:t>
            </a:r>
          </a:p>
          <a:p>
            <a:pPr marL="625056"/>
            <a:endParaRPr lang="zh-CN" altLang="en-US" sz="2200" dirty="0">
              <a:latin typeface="MS Mincho" pitchFamily="49" charset="-128"/>
              <a:ea typeface="MS Mincho" pitchFamily="49" charset="-128"/>
            </a:endParaRPr>
          </a:p>
          <a:p>
            <a:pPr marL="625056"/>
            <a:r>
              <a:rPr lang="zh-CN" altLang="en-US" sz="2200" dirty="0">
                <a:latin typeface="MS Mincho" pitchFamily="49" charset="-128"/>
                <a:ea typeface="MS Mincho" pitchFamily="49" charset="-128"/>
              </a:rPr>
              <a:t>クラウドユーザ：新しい技術、コスト削減できる技術</a:t>
            </a:r>
          </a:p>
        </p:txBody>
      </p:sp>
      <p:sp>
        <p:nvSpPr>
          <p:cNvPr id="18435" name="Rectangle 3"/>
          <p:cNvSpPr>
            <a:spLocks/>
          </p:cNvSpPr>
          <p:nvPr/>
        </p:nvSpPr>
        <p:spPr bwMode="auto">
          <a:xfrm>
            <a:off x="683568" y="4941168"/>
            <a:ext cx="7776864" cy="1152128"/>
          </a:xfrm>
          <a:prstGeom prst="rect">
            <a:avLst/>
          </a:prstGeom>
          <a:noFill/>
          <a:ln w="19050" cap="flat">
            <a:solidFill>
              <a:schemeClr val="tx1"/>
            </a:solidFill>
            <a:prstDash val="solid"/>
            <a:miter lim="800000"/>
            <a:headEnd type="none" w="med" len="med"/>
            <a:tailEnd type="none" w="med" len="med"/>
          </a:ln>
        </p:spPr>
        <p:txBody>
          <a:bodyPr lIns="0" tIns="0" rIns="0" bIns="0" anchor="ctr"/>
          <a:lstStyle/>
          <a:p>
            <a:pPr>
              <a:spcBef>
                <a:spcPts val="1687"/>
              </a:spcBef>
            </a:pPr>
            <a:r>
              <a:rPr lang="zh-CN" altLang="en-US" sz="2000" dirty="0">
                <a:ea typeface="宋体" charset="-122"/>
              </a:rPr>
              <a:t>提供側からクラウド知識や情報を利用側に提供するのはまだ不足だと考えられるそのため、クラウドの意識ずれが発生し、クラウドが普及しなくなってしまう</a:t>
            </a:r>
          </a:p>
        </p:txBody>
      </p:sp>
      <p:pic>
        <p:nvPicPr>
          <p:cNvPr id="5"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cxnSp>
        <p:nvCxnSpPr>
          <p:cNvPr id="6"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7" name="テキスト ボックス 10"/>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zh-CN" altLang="en-US" sz="1400" dirty="0" smtClean="0">
                <a:latin typeface="MS Mincho" pitchFamily="49" charset="-128"/>
                <a:ea typeface="MS Mincho" pitchFamily="49" charset="-128"/>
              </a:rPr>
              <a:t>クラウドの特徴と顧客ニーズ</a:t>
            </a:r>
            <a:endParaRPr lang="ja-JP" altLang="en-US" sz="1400" dirty="0">
              <a:latin typeface="ＭＳ 明朝" pitchFamily="17" charset="-128"/>
              <a:ea typeface="ＭＳ 明朝" pitchFamily="17" charset="-128"/>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title"/>
          </p:nvPr>
        </p:nvSpPr>
        <p:spPr>
          <a:ln/>
        </p:spPr>
        <p:txBody>
          <a:bodyPr>
            <a:normAutofit/>
          </a:bodyPr>
          <a:lstStyle/>
          <a:p>
            <a:pPr algn="l"/>
            <a:r>
              <a:rPr lang="zh-CN" altLang="en-US" sz="3200" dirty="0">
                <a:latin typeface="MS Mincho" pitchFamily="49" charset="-128"/>
                <a:ea typeface="MS Mincho" pitchFamily="49" charset="-128"/>
              </a:rPr>
              <a:t>クラウドメリットの意識ずれ</a:t>
            </a:r>
          </a:p>
        </p:txBody>
      </p:sp>
      <p:graphicFrame>
        <p:nvGraphicFramePr>
          <p:cNvPr id="19458" name="Group 2"/>
          <p:cNvGraphicFramePr>
            <a:graphicFrameLocks noGrp="1"/>
          </p:cNvGraphicFramePr>
          <p:nvPr/>
        </p:nvGraphicFramePr>
        <p:xfrm>
          <a:off x="714375" y="1844824"/>
          <a:ext cx="7536656" cy="3338587"/>
        </p:xfrm>
        <a:graphic>
          <a:graphicData uri="http://schemas.openxmlformats.org/drawingml/2006/table">
            <a:tbl>
              <a:tblPr/>
              <a:tblGrid>
                <a:gridCol w="3703588"/>
                <a:gridCol w="3833068"/>
              </a:tblGrid>
              <a:tr h="976685">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zh-CN" altLang="en-US" sz="2500" b="0" i="0" u="none" strike="noStrike" cap="none" normalizeH="0" baseline="0" smtClean="0">
                          <a:ln>
                            <a:noFill/>
                          </a:ln>
                          <a:solidFill>
                            <a:schemeClr val="tx1"/>
                          </a:solidFill>
                          <a:effectLst/>
                          <a:latin typeface="Gill Sans" charset="0"/>
                          <a:ea typeface="宋体" charset="-122"/>
                          <a:sym typeface="Gill Sans" charset="0"/>
                        </a:rPr>
                        <a:t>プロバイダ</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zh-CN" altLang="en-US" sz="2500" b="0" i="0" u="none" strike="noStrike" cap="none" normalizeH="0" baseline="0" smtClean="0">
                          <a:ln>
                            <a:noFill/>
                          </a:ln>
                          <a:solidFill>
                            <a:schemeClr val="tx1"/>
                          </a:solidFill>
                          <a:effectLst/>
                          <a:latin typeface="Gill Sans" charset="0"/>
                          <a:ea typeface="宋体" charset="-122"/>
                          <a:sym typeface="Gill Sans" charset="0"/>
                        </a:rPr>
                        <a:t>ユーザ</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2361902">
                <a:tc>
                  <a:txBody>
                    <a:bodyPr/>
                    <a:lstStyle/>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 pos="914400" algn="l"/>
                          <a:tab pos="914400" algn="l"/>
                        </a:tabLst>
                      </a:pPr>
                      <a:r>
                        <a:rPr kumimoji="0" lang="zh-CN" altLang="en-US" sz="1700" b="0" i="0" u="none" strike="noStrike" cap="none" normalizeH="0" baseline="0" smtClean="0">
                          <a:ln>
                            <a:noFill/>
                          </a:ln>
                          <a:solidFill>
                            <a:schemeClr val="tx1"/>
                          </a:solidFill>
                          <a:effectLst/>
                          <a:latin typeface="Gill Sans" charset="0"/>
                          <a:ea typeface="宋体" charset="-122"/>
                          <a:sym typeface="Gill Sans" charset="0"/>
                        </a:rPr>
                        <a:t>　ー サービスの関連性</a:t>
                      </a: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 pos="914400" algn="l"/>
                          <a:tab pos="914400" algn="l"/>
                        </a:tabLst>
                      </a:pPr>
                      <a:r>
                        <a:rPr kumimoji="0" lang="zh-CN" altLang="en-US" sz="1700" b="0" i="0" u="none" strike="noStrike" cap="none" normalizeH="0" baseline="0" smtClean="0">
                          <a:ln>
                            <a:noFill/>
                          </a:ln>
                          <a:solidFill>
                            <a:schemeClr val="tx1"/>
                          </a:solidFill>
                          <a:effectLst/>
                          <a:latin typeface="Gill Sans" charset="0"/>
                          <a:ea typeface="宋体" charset="-122"/>
                          <a:sym typeface="Gill Sans" charset="0"/>
                        </a:rPr>
                        <a:t>　ー データ共有</a:t>
                      </a: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 pos="914400" algn="l"/>
                          <a:tab pos="914400" algn="l"/>
                        </a:tabLst>
                      </a:pPr>
                      <a:endParaRPr kumimoji="0" lang="zh-CN" altLang="en-US" sz="1700" b="0" i="0" u="none" strike="noStrike" cap="none" normalizeH="0" baseline="0" smtClean="0">
                        <a:ln>
                          <a:noFill/>
                        </a:ln>
                        <a:solidFill>
                          <a:schemeClr val="tx1"/>
                        </a:solidFill>
                        <a:effectLst/>
                        <a:latin typeface="Gill Sans" charset="0"/>
                        <a:ea typeface="宋体" charset="-122"/>
                        <a:sym typeface="Gill Sans" charset="0"/>
                      </a:endParaRP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 pos="914400" algn="l"/>
                          <a:tab pos="914400" algn="l"/>
                        </a:tabLst>
                      </a:pPr>
                      <a:endParaRPr kumimoji="0" lang="zh-CN" altLang="en-US" sz="1700" b="0" i="0" u="none" strike="noStrike" cap="none" normalizeH="0" baseline="0" smtClean="0">
                        <a:ln>
                          <a:noFill/>
                        </a:ln>
                        <a:solidFill>
                          <a:schemeClr val="tx1"/>
                        </a:solidFill>
                        <a:effectLst/>
                        <a:latin typeface="Gill Sans" charset="0"/>
                        <a:ea typeface="宋体" charset="-122"/>
                        <a:sym typeface="Gill Sans" charset="0"/>
                      </a:endParaRP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 pos="914400" algn="l"/>
                          <a:tab pos="914400" algn="l"/>
                        </a:tabLst>
                      </a:pPr>
                      <a:endParaRPr kumimoji="0" lang="zh-CN" altLang="en-US" sz="1700" b="0" i="0" u="none" strike="noStrike" cap="none" normalizeH="0" baseline="0" smtClean="0">
                        <a:ln>
                          <a:noFill/>
                        </a:ln>
                        <a:solidFill>
                          <a:schemeClr val="tx1"/>
                        </a:solidFill>
                        <a:effectLst/>
                        <a:latin typeface="Gill Sans" charset="0"/>
                        <a:ea typeface="宋体" charset="-122"/>
                        <a:sym typeface="Gill Sans" charset="0"/>
                      </a:endParaRP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 pos="914400" algn="l"/>
                          <a:tab pos="914400" algn="l"/>
                        </a:tabLst>
                      </a:pPr>
                      <a:endParaRPr kumimoji="0" lang="en-US" altLang="zh-CN" sz="2300" b="0" i="0" u="none" strike="noStrike" cap="none" normalizeH="0" baseline="0" smtClean="0">
                        <a:ln>
                          <a:noFill/>
                        </a:ln>
                        <a:solidFill>
                          <a:schemeClr val="tx1"/>
                        </a:solidFill>
                        <a:effectLst/>
                        <a:latin typeface="Gill Sans" charset="0"/>
                        <a:ea typeface="宋体" charset="-122"/>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 pos="914400" algn="l"/>
                          <a:tab pos="914400" algn="l"/>
                        </a:tabLst>
                      </a:pPr>
                      <a:endParaRPr kumimoji="0" lang="en-US" altLang="zh-CN" sz="1700" b="0" i="0" u="none" strike="noStrike" cap="none" normalizeH="0" baseline="0" dirty="0" smtClean="0">
                        <a:ln>
                          <a:noFill/>
                        </a:ln>
                        <a:solidFill>
                          <a:schemeClr val="tx1"/>
                        </a:solidFill>
                        <a:effectLst/>
                        <a:latin typeface="Gill Sans" charset="0"/>
                        <a:ea typeface="宋体" charset="-122"/>
                        <a:sym typeface="Gill Sans" charset="0"/>
                      </a:endParaRP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 pos="914400" algn="l"/>
                          <a:tab pos="914400" algn="l"/>
                        </a:tabLst>
                      </a:pPr>
                      <a:endParaRPr kumimoji="0" lang="en-US" altLang="zh-CN" sz="1700" b="0" i="0" u="none" strike="noStrike" cap="none" normalizeH="0" baseline="0" dirty="0" smtClean="0">
                        <a:ln>
                          <a:noFill/>
                        </a:ln>
                        <a:solidFill>
                          <a:schemeClr val="tx1"/>
                        </a:solidFill>
                        <a:effectLst/>
                        <a:latin typeface="Gill Sans" charset="0"/>
                        <a:ea typeface="宋体" charset="-122"/>
                        <a:sym typeface="Gill Sans" charset="0"/>
                      </a:endParaRP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 pos="914400" algn="l"/>
                          <a:tab pos="914400" algn="l"/>
                        </a:tabLst>
                      </a:pPr>
                      <a:endParaRPr kumimoji="0" lang="en-US" altLang="zh-CN" sz="1700" b="0" i="0" u="none" strike="noStrike" cap="none" normalizeH="0" baseline="0" dirty="0" smtClean="0">
                        <a:ln>
                          <a:noFill/>
                        </a:ln>
                        <a:solidFill>
                          <a:schemeClr val="tx1"/>
                        </a:solidFill>
                        <a:effectLst/>
                        <a:latin typeface="Gill Sans" charset="0"/>
                        <a:ea typeface="宋体" charset="-122"/>
                        <a:sym typeface="Gill Sans" charset="0"/>
                      </a:endParaRP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 pos="914400" algn="l"/>
                          <a:tab pos="914400" algn="l"/>
                        </a:tabLst>
                      </a:pPr>
                      <a:r>
                        <a:rPr kumimoji="0" lang="zh-CN" altLang="en-US" sz="1700" b="0" i="0" u="none" strike="noStrike" cap="none" normalizeH="0" baseline="0" dirty="0" smtClean="0">
                          <a:ln>
                            <a:noFill/>
                          </a:ln>
                          <a:solidFill>
                            <a:schemeClr val="tx1"/>
                          </a:solidFill>
                          <a:effectLst/>
                          <a:latin typeface="Gill Sans" charset="0"/>
                          <a:ea typeface="宋体" charset="-122"/>
                          <a:sym typeface="Gill Sans" charset="0"/>
                        </a:rPr>
                        <a:t>　ー コスト面</a:t>
                      </a: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 pos="914400" algn="l"/>
                          <a:tab pos="914400" algn="l"/>
                        </a:tabLst>
                      </a:pPr>
                      <a:r>
                        <a:rPr kumimoji="0" lang="zh-CN" altLang="en-US" sz="1700" b="0" i="0" u="none" strike="noStrike" cap="none" normalizeH="0" baseline="0" dirty="0" smtClean="0">
                          <a:ln>
                            <a:noFill/>
                          </a:ln>
                          <a:solidFill>
                            <a:schemeClr val="tx1"/>
                          </a:solidFill>
                          <a:effectLst/>
                          <a:latin typeface="Gill Sans" charset="0"/>
                          <a:ea typeface="宋体" charset="-122"/>
                          <a:sym typeface="Gill Sans" charset="0"/>
                        </a:rPr>
                        <a:t>　ー セキュリティ面</a:t>
                      </a: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 pos="914400" algn="l"/>
                          <a:tab pos="914400" algn="l"/>
                        </a:tabLst>
                      </a:pPr>
                      <a:r>
                        <a:rPr kumimoji="0" lang="zh-CN" altLang="en-US" sz="1700" b="0" i="0" u="none" strike="noStrike" cap="none" normalizeH="0" baseline="0" dirty="0" smtClean="0">
                          <a:ln>
                            <a:noFill/>
                          </a:ln>
                          <a:solidFill>
                            <a:schemeClr val="tx1"/>
                          </a:solidFill>
                          <a:effectLst/>
                          <a:latin typeface="Gill Sans" charset="0"/>
                          <a:ea typeface="宋体" charset="-122"/>
                          <a:sym typeface="Gill Sans" charset="0"/>
                        </a:rPr>
                        <a:t>　ー メンテナンス、システム更新</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75" name="Rectangle 19"/>
          <p:cNvSpPr>
            <a:spLocks/>
          </p:cNvSpPr>
          <p:nvPr/>
        </p:nvSpPr>
        <p:spPr bwMode="auto">
          <a:xfrm>
            <a:off x="705445" y="5301208"/>
            <a:ext cx="7554516" cy="936104"/>
          </a:xfrm>
          <a:prstGeom prst="rect">
            <a:avLst/>
          </a:prstGeom>
          <a:noFill/>
          <a:ln w="19050" cap="flat">
            <a:solidFill>
              <a:schemeClr val="tx1"/>
            </a:solidFill>
            <a:prstDash val="solid"/>
            <a:miter lim="800000"/>
            <a:headEnd type="none" w="med" len="med"/>
            <a:tailEnd type="none" w="med" len="med"/>
          </a:ln>
        </p:spPr>
        <p:txBody>
          <a:bodyPr lIns="0" tIns="0" rIns="0" bIns="0" anchor="ctr"/>
          <a:lstStyle/>
          <a:p>
            <a:r>
              <a:rPr lang="zh-CN" altLang="en-US" sz="1700" dirty="0">
                <a:ea typeface="宋体" charset="-122"/>
              </a:rPr>
              <a:t>メリットの意識ずれはクラウドが普及しない主な要因であり、プロバイダは開発に集中するあまりに、ユーザが注目するメリットを薄くさせてしまう。</a:t>
            </a:r>
          </a:p>
        </p:txBody>
      </p:sp>
      <p:pic>
        <p:nvPicPr>
          <p:cNvPr id="5"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cxnSp>
        <p:nvCxnSpPr>
          <p:cNvPr id="6"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7" name="テキスト ボックス 10"/>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zh-CN" altLang="en-US" sz="1400" dirty="0" smtClean="0">
                <a:latin typeface="MS Mincho" pitchFamily="49" charset="-128"/>
                <a:ea typeface="MS Mincho" pitchFamily="49" charset="-128"/>
              </a:rPr>
              <a:t>クラウドの特徴と顧客ニーズ</a:t>
            </a:r>
            <a:endParaRPr lang="ja-JP" altLang="en-US" sz="1400" dirty="0">
              <a:latin typeface="ＭＳ 明朝" pitchFamily="17" charset="-128"/>
              <a:ea typeface="ＭＳ 明朝" pitchFamily="17" charset="-128"/>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title"/>
          </p:nvPr>
        </p:nvSpPr>
        <p:spPr>
          <a:ln/>
        </p:spPr>
        <p:txBody>
          <a:bodyPr>
            <a:normAutofit/>
          </a:bodyPr>
          <a:lstStyle/>
          <a:p>
            <a:pPr algn="l"/>
            <a:r>
              <a:rPr lang="zh-CN" altLang="en-US" sz="3200" dirty="0">
                <a:latin typeface="MS Mincho" pitchFamily="49" charset="-128"/>
                <a:ea typeface="MS Mincho" pitchFamily="49" charset="-128"/>
              </a:rPr>
              <a:t>セキュリティ面の意識ずれ</a:t>
            </a:r>
          </a:p>
        </p:txBody>
      </p:sp>
      <p:graphicFrame>
        <p:nvGraphicFramePr>
          <p:cNvPr id="20482" name="Group 2"/>
          <p:cNvGraphicFramePr>
            <a:graphicFrameLocks noGrp="1"/>
          </p:cNvGraphicFramePr>
          <p:nvPr/>
        </p:nvGraphicFramePr>
        <p:xfrm>
          <a:off x="687586" y="1634133"/>
          <a:ext cx="7554516" cy="3561829"/>
        </p:xfrm>
        <a:graphic>
          <a:graphicData uri="http://schemas.openxmlformats.org/drawingml/2006/table">
            <a:tbl>
              <a:tblPr/>
              <a:tblGrid>
                <a:gridCol w="3777258"/>
                <a:gridCol w="3777258"/>
              </a:tblGrid>
              <a:tr h="917525">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zh-CN" altLang="en-US" sz="2300" b="0" i="0" u="none" strike="noStrike" cap="none" normalizeH="0" baseline="0" dirty="0" smtClean="0">
                          <a:ln>
                            <a:noFill/>
                          </a:ln>
                          <a:solidFill>
                            <a:schemeClr val="tx1"/>
                          </a:solidFill>
                          <a:effectLst/>
                          <a:latin typeface="MS Mincho" pitchFamily="49" charset="-128"/>
                          <a:ea typeface="MS Mincho" pitchFamily="49" charset="-128"/>
                          <a:sym typeface="Gill Sans" charset="0"/>
                        </a:rPr>
                        <a:t>プロバイダ</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zh-CN" altLang="en-US" sz="2300" b="0" i="0" u="none" strike="noStrike" cap="none" normalizeH="0" baseline="0" smtClean="0">
                          <a:ln>
                            <a:noFill/>
                          </a:ln>
                          <a:solidFill>
                            <a:schemeClr val="tx1"/>
                          </a:solidFill>
                          <a:effectLst/>
                          <a:latin typeface="MS Mincho" pitchFamily="49" charset="-128"/>
                          <a:ea typeface="MS Mincho" pitchFamily="49" charset="-128"/>
                          <a:sym typeface="Gill Sans" charset="0"/>
                        </a:rPr>
                        <a:t>ユーザ</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2644304">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Lst>
                      </a:pPr>
                      <a:r>
                        <a:rPr kumimoji="0" lang="zh-CN" altLang="en-US" sz="1700" b="0" i="0" u="none" strike="noStrike" cap="none" normalizeH="0" baseline="0" smtClean="0">
                          <a:ln>
                            <a:noFill/>
                          </a:ln>
                          <a:solidFill>
                            <a:schemeClr val="tx1"/>
                          </a:solidFill>
                          <a:effectLst/>
                          <a:latin typeface="MS Mincho" pitchFamily="49" charset="-128"/>
                          <a:ea typeface="MS Mincho" pitchFamily="49" charset="-128"/>
                          <a:sym typeface="Gill Sans" charset="0"/>
                        </a:rPr>
                        <a:t>クラウドに限らず、普通にインターネットと繋がるデータセンターもセキュリティ性が下がってしまう</a:t>
                      </a:r>
                    </a:p>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Lst>
                      </a:pPr>
                      <a:endParaRPr kumimoji="0" lang="zh-CN" altLang="en-US" sz="1700" b="0" i="0" u="none" strike="noStrike" cap="none" normalizeH="0" baseline="0" smtClean="0">
                        <a:ln>
                          <a:noFill/>
                        </a:ln>
                        <a:solidFill>
                          <a:schemeClr val="tx1"/>
                        </a:solidFill>
                        <a:effectLst/>
                        <a:latin typeface="MS Mincho" pitchFamily="49" charset="-128"/>
                        <a:ea typeface="MS Mincho" pitchFamily="49" charset="-128"/>
                        <a:sym typeface="Gill Sans" charset="0"/>
                      </a:endParaRPr>
                    </a:p>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Lst>
                      </a:pPr>
                      <a:endParaRPr kumimoji="0" lang="zh-CN" altLang="en-US" sz="1700" b="0" i="0" u="none" strike="noStrike" cap="none" normalizeH="0" baseline="0" smtClean="0">
                        <a:ln>
                          <a:noFill/>
                        </a:ln>
                        <a:solidFill>
                          <a:schemeClr val="tx1"/>
                        </a:solidFill>
                        <a:effectLst/>
                        <a:latin typeface="MS Mincho" pitchFamily="49" charset="-128"/>
                        <a:ea typeface="MS Mincho" pitchFamily="49" charset="-128"/>
                        <a:sym typeface="Gill Sans" charset="0"/>
                      </a:endParaRPr>
                    </a:p>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Lst>
                      </a:pPr>
                      <a:endParaRPr kumimoji="0" lang="en-US" altLang="zh-CN" sz="1700" b="0" i="0" u="none" strike="noStrike" cap="none" normalizeH="0" baseline="0" smtClean="0">
                        <a:ln>
                          <a:noFill/>
                        </a:ln>
                        <a:solidFill>
                          <a:schemeClr val="tx1"/>
                        </a:solidFill>
                        <a:effectLst/>
                        <a:latin typeface="MS Mincho" pitchFamily="49" charset="-128"/>
                        <a:ea typeface="MS Mincho" pitchFamily="49" charset="-128"/>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 pos="914400" algn="l"/>
                          <a:tab pos="914400" algn="l"/>
                          <a:tab pos="914400" algn="l"/>
                        </a:tabLst>
                      </a:pPr>
                      <a:endParaRPr kumimoji="0" lang="en-US" altLang="zh-CN" sz="1700" b="0" i="0" u="none" strike="noStrike" cap="none" normalizeH="0" baseline="0" dirty="0" smtClean="0">
                        <a:ln>
                          <a:noFill/>
                        </a:ln>
                        <a:solidFill>
                          <a:schemeClr val="tx1"/>
                        </a:solidFill>
                        <a:effectLst/>
                        <a:latin typeface="MS Mincho" pitchFamily="49" charset="-128"/>
                        <a:ea typeface="MS Mincho" pitchFamily="49" charset="-128"/>
                        <a:sym typeface="Gill Sans" charset="0"/>
                      </a:endParaRP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 pos="914400" algn="l"/>
                          <a:tab pos="914400" algn="l"/>
                          <a:tab pos="914400" algn="l"/>
                        </a:tabLst>
                      </a:pPr>
                      <a:endParaRPr kumimoji="0" lang="en-US" altLang="zh-CN" sz="1700" b="0" i="0" u="none" strike="noStrike" cap="none" normalizeH="0" baseline="0" dirty="0" smtClean="0">
                        <a:ln>
                          <a:noFill/>
                        </a:ln>
                        <a:solidFill>
                          <a:schemeClr val="tx1"/>
                        </a:solidFill>
                        <a:effectLst/>
                        <a:latin typeface="MS Mincho" pitchFamily="49" charset="-128"/>
                        <a:ea typeface="MS Mincho" pitchFamily="49" charset="-128"/>
                        <a:sym typeface="Gill Sans" charset="0"/>
                      </a:endParaRP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 pos="914400" algn="l"/>
                          <a:tab pos="914400" algn="l"/>
                          <a:tab pos="914400" algn="l"/>
                        </a:tabLst>
                      </a:pPr>
                      <a:endParaRPr kumimoji="0" lang="en-US" altLang="zh-CN" sz="1700" b="0" i="0" u="none" strike="noStrike" cap="none" normalizeH="0" baseline="0" dirty="0" smtClean="0">
                        <a:ln>
                          <a:noFill/>
                        </a:ln>
                        <a:solidFill>
                          <a:schemeClr val="tx1"/>
                        </a:solidFill>
                        <a:effectLst/>
                        <a:latin typeface="MS Mincho" pitchFamily="49" charset="-128"/>
                        <a:ea typeface="MS Mincho" pitchFamily="49" charset="-128"/>
                        <a:sym typeface="Gill Sans" charset="0"/>
                      </a:endParaRP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 pos="914400" algn="l"/>
                          <a:tab pos="914400" algn="l"/>
                          <a:tab pos="914400" algn="l"/>
                        </a:tabLst>
                      </a:pPr>
                      <a:endParaRPr kumimoji="0" lang="en-US" altLang="zh-CN" sz="1700" b="0" i="0" u="none" strike="noStrike" cap="none" normalizeH="0" baseline="0" dirty="0" smtClean="0">
                        <a:ln>
                          <a:noFill/>
                        </a:ln>
                        <a:solidFill>
                          <a:schemeClr val="tx1"/>
                        </a:solidFill>
                        <a:effectLst/>
                        <a:latin typeface="MS Mincho" pitchFamily="49" charset="-128"/>
                        <a:ea typeface="MS Mincho" pitchFamily="49" charset="-128"/>
                        <a:sym typeface="Gill Sans" charset="0"/>
                      </a:endParaRP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 pos="914400" algn="l"/>
                          <a:tab pos="914400" algn="l"/>
                          <a:tab pos="914400" algn="l"/>
                        </a:tabLst>
                      </a:pPr>
                      <a:endParaRPr kumimoji="0" lang="en-US" altLang="zh-CN" sz="1700" b="0" i="0" u="none" strike="noStrike" cap="none" normalizeH="0" baseline="0" dirty="0" smtClean="0">
                        <a:ln>
                          <a:noFill/>
                        </a:ln>
                        <a:solidFill>
                          <a:schemeClr val="tx1"/>
                        </a:solidFill>
                        <a:effectLst/>
                        <a:latin typeface="MS Mincho" pitchFamily="49" charset="-128"/>
                        <a:ea typeface="MS Mincho" pitchFamily="49" charset="-128"/>
                        <a:sym typeface="Gill Sans" charset="0"/>
                      </a:endParaRP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 pos="914400" algn="l"/>
                          <a:tab pos="914400" algn="l"/>
                          <a:tab pos="914400" algn="l"/>
                        </a:tabLst>
                      </a:pPr>
                      <a:endParaRPr kumimoji="0" lang="en-US" altLang="zh-CN" sz="1700" b="0" i="0" u="none" strike="noStrike" cap="none" normalizeH="0" baseline="0" dirty="0" smtClean="0">
                        <a:ln>
                          <a:noFill/>
                        </a:ln>
                        <a:solidFill>
                          <a:schemeClr val="tx1"/>
                        </a:solidFill>
                        <a:effectLst/>
                        <a:latin typeface="MS Mincho" pitchFamily="49" charset="-128"/>
                        <a:ea typeface="MS Mincho" pitchFamily="49" charset="-128"/>
                        <a:sym typeface="Gill Sans" charset="0"/>
                      </a:endParaRP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 pos="914400" algn="l"/>
                          <a:tab pos="914400" algn="l"/>
                          <a:tab pos="914400" algn="l"/>
                          <a:tab pos="914400" algn="l"/>
                        </a:tabLst>
                      </a:pPr>
                      <a:r>
                        <a:rPr kumimoji="0" lang="zh-CN" altLang="en-US" sz="1700" b="0" i="0" u="none" strike="noStrike" cap="none" normalizeH="0" baseline="0" dirty="0" smtClean="0">
                          <a:ln>
                            <a:noFill/>
                          </a:ln>
                          <a:solidFill>
                            <a:schemeClr val="tx1"/>
                          </a:solidFill>
                          <a:effectLst/>
                          <a:latin typeface="MS Mincho" pitchFamily="49" charset="-128"/>
                          <a:ea typeface="MS Mincho" pitchFamily="49" charset="-128"/>
                          <a:sym typeface="Gill Sans" charset="0"/>
                        </a:rPr>
                        <a:t>クラウドに任せれば、データの漏れが心配</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499" name="Rectangle 19"/>
          <p:cNvSpPr>
            <a:spLocks/>
          </p:cNvSpPr>
          <p:nvPr/>
        </p:nvSpPr>
        <p:spPr bwMode="auto">
          <a:xfrm>
            <a:off x="687586" y="5469434"/>
            <a:ext cx="7554516" cy="1053703"/>
          </a:xfrm>
          <a:prstGeom prst="rect">
            <a:avLst/>
          </a:prstGeom>
          <a:noFill/>
          <a:ln w="19050" cap="flat">
            <a:solidFill>
              <a:schemeClr val="tx1"/>
            </a:solidFill>
            <a:prstDash val="solid"/>
            <a:miter lim="800000"/>
            <a:headEnd type="none" w="med" len="med"/>
            <a:tailEnd type="none" w="med" len="med"/>
          </a:ln>
        </p:spPr>
        <p:txBody>
          <a:bodyPr lIns="0" tIns="0" rIns="0" bIns="0" anchor="ctr"/>
          <a:lstStyle/>
          <a:p>
            <a:pPr algn="l"/>
            <a:r>
              <a:rPr lang="zh-CN" altLang="en-US" sz="1700" dirty="0">
                <a:latin typeface="MS Mincho" pitchFamily="49" charset="-128"/>
                <a:ea typeface="MS Mincho" pitchFamily="49" charset="-128"/>
              </a:rPr>
              <a:t>ユーザの方はセキュリティに関する知識が乏しいと感じ、プロバイダはネットワークの基礎知識を提供すると伴い、ユーザは積極的に勉強することが　　セキュリティの意識ずれを解消する対応</a:t>
            </a:r>
          </a:p>
        </p:txBody>
      </p:sp>
      <p:pic>
        <p:nvPicPr>
          <p:cNvPr id="5"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cxnSp>
        <p:nvCxnSpPr>
          <p:cNvPr id="6"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7" name="テキスト ボックス 10"/>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zh-CN" altLang="en-US" sz="1400" dirty="0" smtClean="0">
                <a:latin typeface="MS Mincho" pitchFamily="49" charset="-128"/>
                <a:ea typeface="MS Mincho" pitchFamily="49" charset="-128"/>
              </a:rPr>
              <a:t>クラウドの特徴と顧客ニーズ</a:t>
            </a:r>
            <a:endParaRPr lang="ja-JP" altLang="en-US" sz="1400" dirty="0">
              <a:latin typeface="ＭＳ 明朝" pitchFamily="17" charset="-128"/>
              <a:ea typeface="ＭＳ 明朝" pitchFamily="17" charset="-128"/>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ph type="title"/>
          </p:nvPr>
        </p:nvSpPr>
        <p:spPr>
          <a:ln/>
        </p:spPr>
        <p:txBody>
          <a:bodyPr>
            <a:normAutofit/>
          </a:bodyPr>
          <a:lstStyle/>
          <a:p>
            <a:pPr algn="l"/>
            <a:r>
              <a:rPr lang="zh-CN" altLang="en-US" sz="3200" dirty="0">
                <a:latin typeface="MS Mincho" pitchFamily="49" charset="-128"/>
                <a:ea typeface="MS Mincho" pitchFamily="49" charset="-128"/>
              </a:rPr>
              <a:t>提供側の特徴の意識ずれ</a:t>
            </a:r>
          </a:p>
        </p:txBody>
      </p:sp>
      <p:graphicFrame>
        <p:nvGraphicFramePr>
          <p:cNvPr id="21506" name="Group 2"/>
          <p:cNvGraphicFramePr>
            <a:graphicFrameLocks noGrp="1"/>
          </p:cNvGraphicFramePr>
          <p:nvPr/>
        </p:nvGraphicFramePr>
        <p:xfrm>
          <a:off x="623963" y="2060848"/>
          <a:ext cx="7886030" cy="4435823"/>
        </p:xfrm>
        <a:graphic>
          <a:graphicData uri="http://schemas.openxmlformats.org/drawingml/2006/table">
            <a:tbl>
              <a:tblPr/>
              <a:tblGrid>
                <a:gridCol w="2244700"/>
                <a:gridCol w="2817316"/>
                <a:gridCol w="2824014"/>
              </a:tblGrid>
              <a:tr h="802556">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altLang="zh-CN" sz="1600" b="0" i="0" u="none" strike="noStrike" cap="none" normalizeH="0" baseline="0" smtClean="0">
                        <a:ln>
                          <a:noFill/>
                        </a:ln>
                        <a:solidFill>
                          <a:schemeClr val="tx1"/>
                        </a:solidFill>
                        <a:effectLst/>
                        <a:latin typeface="Gill Sans" charset="0"/>
                        <a:ea typeface="宋体" charset="-122"/>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zh-CN" altLang="en-US" sz="1600" b="0" i="0" u="none" strike="noStrike" cap="none" normalizeH="0" baseline="0" smtClean="0">
                          <a:ln>
                            <a:noFill/>
                          </a:ln>
                          <a:solidFill>
                            <a:schemeClr val="tx1"/>
                          </a:solidFill>
                          <a:effectLst/>
                          <a:latin typeface="Gill Sans" charset="0"/>
                          <a:ea typeface="宋体" charset="-122"/>
                          <a:sym typeface="Gill Sans" charset="0"/>
                        </a:rPr>
                        <a:t>メリット</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zh-CN" altLang="en-US" sz="1600" b="0" i="0" u="none" strike="noStrike" cap="none" normalizeH="0" baseline="0" smtClean="0">
                          <a:ln>
                            <a:noFill/>
                          </a:ln>
                          <a:solidFill>
                            <a:schemeClr val="tx1"/>
                          </a:solidFill>
                          <a:effectLst/>
                          <a:latin typeface="Gill Sans" charset="0"/>
                          <a:ea typeface="宋体" charset="-122"/>
                          <a:sym typeface="Gill Sans" charset="0"/>
                        </a:rPr>
                        <a:t>デメリット</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804913">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Lst>
                      </a:pPr>
                      <a:r>
                        <a:rPr kumimoji="0" lang="zh-CN" altLang="en-US" sz="1600" b="0" i="0" u="none" strike="noStrike" cap="none" normalizeH="0" baseline="0" smtClean="0">
                          <a:ln>
                            <a:noFill/>
                          </a:ln>
                          <a:solidFill>
                            <a:schemeClr val="tx1"/>
                          </a:solidFill>
                          <a:effectLst/>
                          <a:latin typeface="Gill Sans" charset="0"/>
                          <a:ea typeface="宋体" charset="-122"/>
                          <a:sym typeface="Gill Sans" charset="0"/>
                        </a:rPr>
                        <a:t>ワールドワイルドプロバイダ</a:t>
                      </a:r>
                    </a:p>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Lst>
                      </a:pPr>
                      <a:r>
                        <a:rPr kumimoji="0" lang="en-US" altLang="zh-CN" sz="1600" b="0" i="0" u="none" strike="noStrike" cap="none" normalizeH="0" baseline="0" smtClean="0">
                          <a:ln>
                            <a:noFill/>
                          </a:ln>
                          <a:solidFill>
                            <a:schemeClr val="tx1"/>
                          </a:solidFill>
                          <a:effectLst/>
                          <a:latin typeface="Gill Sans" charset="0"/>
                          <a:ea typeface="宋体" charset="-122"/>
                          <a:sym typeface="Gill Sans" charset="0"/>
                        </a:rPr>
                        <a:t>WorldWide Providers</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Lst>
                      </a:pPr>
                      <a:r>
                        <a:rPr kumimoji="0" lang="en-US" altLang="zh-CN" sz="1600" b="0" i="0" u="none" strike="noStrike" cap="none" normalizeH="0" baseline="0" dirty="0" smtClean="0">
                          <a:ln>
                            <a:noFill/>
                          </a:ln>
                          <a:solidFill>
                            <a:schemeClr val="tx1"/>
                          </a:solidFill>
                          <a:effectLst/>
                          <a:latin typeface="Gill Sans" charset="0"/>
                          <a:ea typeface="宋体" charset="-122"/>
                          <a:sym typeface="Gill Sans" charset="0"/>
                        </a:rPr>
                        <a:t>- </a:t>
                      </a:r>
                      <a:r>
                        <a:rPr kumimoji="0" lang="zh-CN" altLang="en-US" sz="1600" b="0" i="0" u="none" strike="noStrike" cap="none" normalizeH="0" baseline="0" dirty="0" smtClean="0">
                          <a:ln>
                            <a:noFill/>
                          </a:ln>
                          <a:solidFill>
                            <a:schemeClr val="tx1"/>
                          </a:solidFill>
                          <a:effectLst/>
                          <a:latin typeface="Gill Sans" charset="0"/>
                          <a:ea typeface="宋体" charset="-122"/>
                          <a:sym typeface="Gill Sans" charset="0"/>
                        </a:rPr>
                        <a:t>世界中の経験や前事例を持つため、顧客に安心感を与えられる</a:t>
                      </a: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Lst>
                      </a:pPr>
                      <a:endParaRPr kumimoji="0" lang="en-US" altLang="zh-CN" sz="1600" b="0" i="0" u="none" strike="noStrike" cap="none" normalizeH="0" baseline="0" dirty="0" smtClean="0">
                        <a:ln>
                          <a:noFill/>
                        </a:ln>
                        <a:solidFill>
                          <a:schemeClr val="tx1"/>
                        </a:solidFill>
                        <a:effectLst/>
                        <a:latin typeface="Gill Sans" charset="0"/>
                        <a:ea typeface="宋体" charset="-122"/>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Lst>
                      </a:pPr>
                      <a:r>
                        <a:rPr kumimoji="0" lang="en-US" altLang="zh-CN" sz="1600" b="0" i="0" u="none" strike="noStrike" cap="none" normalizeH="0" baseline="0" smtClean="0">
                          <a:ln>
                            <a:noFill/>
                          </a:ln>
                          <a:solidFill>
                            <a:schemeClr val="tx1"/>
                          </a:solidFill>
                          <a:effectLst/>
                          <a:latin typeface="Gill Sans" charset="0"/>
                          <a:ea typeface="宋体" charset="-122"/>
                          <a:sym typeface="Gill Sans" charset="0"/>
                        </a:rPr>
                        <a:t>- </a:t>
                      </a:r>
                      <a:r>
                        <a:rPr kumimoji="0" lang="zh-CN" altLang="en-US" sz="1600" b="0" i="0" u="none" strike="noStrike" cap="none" normalizeH="0" baseline="0" smtClean="0">
                          <a:ln>
                            <a:noFill/>
                          </a:ln>
                          <a:solidFill>
                            <a:schemeClr val="tx1"/>
                          </a:solidFill>
                          <a:effectLst/>
                          <a:latin typeface="Gill Sans" charset="0"/>
                          <a:ea typeface="宋体" charset="-122"/>
                          <a:sym typeface="Gill Sans" charset="0"/>
                        </a:rPr>
                        <a:t>利用料金はかなり高い</a:t>
                      </a: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Lst>
                      </a:pPr>
                      <a:r>
                        <a:rPr kumimoji="0" lang="en-US" altLang="zh-CN" sz="1600" b="0" i="0" u="none" strike="noStrike" cap="none" normalizeH="0" baseline="0" smtClean="0">
                          <a:ln>
                            <a:noFill/>
                          </a:ln>
                          <a:solidFill>
                            <a:schemeClr val="tx1"/>
                          </a:solidFill>
                          <a:effectLst/>
                          <a:latin typeface="Gill Sans" charset="0"/>
                          <a:ea typeface="宋体" charset="-122"/>
                          <a:sym typeface="Gill Sans" charset="0"/>
                        </a:rPr>
                        <a:t>- </a:t>
                      </a:r>
                      <a:r>
                        <a:rPr kumimoji="0" lang="zh-CN" altLang="en-US" sz="1600" b="0" i="0" u="none" strike="noStrike" cap="none" normalizeH="0" baseline="0" smtClean="0">
                          <a:ln>
                            <a:noFill/>
                          </a:ln>
                          <a:solidFill>
                            <a:schemeClr val="tx1"/>
                          </a:solidFill>
                          <a:effectLst/>
                          <a:latin typeface="Gill Sans" charset="0"/>
                          <a:ea typeface="宋体" charset="-122"/>
                          <a:sym typeface="Gill Sans" charset="0"/>
                        </a:rPr>
                        <a:t>各国の法律上のため、サービス種が限られた</a:t>
                      </a: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Lst>
                      </a:pPr>
                      <a:endParaRPr kumimoji="0" lang="en-US" altLang="zh-CN" sz="1600" b="0" i="0" u="none" strike="noStrike" cap="none" normalizeH="0" baseline="0" smtClean="0">
                        <a:ln>
                          <a:noFill/>
                        </a:ln>
                        <a:solidFill>
                          <a:schemeClr val="tx1"/>
                        </a:solidFill>
                        <a:effectLst/>
                        <a:latin typeface="Gill Sans" charset="0"/>
                        <a:ea typeface="宋体" charset="-122"/>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828354">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Lst>
                      </a:pPr>
                      <a:r>
                        <a:rPr kumimoji="0" lang="zh-CN" altLang="en-US" sz="1600" b="0" i="0" u="none" strike="noStrike" cap="none" normalizeH="0" baseline="0" smtClean="0">
                          <a:ln>
                            <a:noFill/>
                          </a:ln>
                          <a:solidFill>
                            <a:schemeClr val="tx1"/>
                          </a:solidFill>
                          <a:effectLst/>
                          <a:latin typeface="Gill Sans" charset="0"/>
                          <a:ea typeface="宋体" charset="-122"/>
                          <a:sym typeface="Gill Sans" charset="0"/>
                        </a:rPr>
                        <a:t>ローカルプロバイダ</a:t>
                      </a:r>
                    </a:p>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Lst>
                      </a:pPr>
                      <a:r>
                        <a:rPr kumimoji="0" lang="en-US" altLang="zh-CN" sz="1600" b="0" i="0" u="none" strike="noStrike" cap="none" normalizeH="0" baseline="0" smtClean="0">
                          <a:ln>
                            <a:noFill/>
                          </a:ln>
                          <a:solidFill>
                            <a:schemeClr val="tx1"/>
                          </a:solidFill>
                          <a:effectLst/>
                          <a:latin typeface="Gill Sans" charset="0"/>
                          <a:ea typeface="宋体" charset="-122"/>
                          <a:sym typeface="Gill Sans" charset="0"/>
                        </a:rPr>
                        <a:t>Local Providers</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Lst>
                      </a:pPr>
                      <a:r>
                        <a:rPr kumimoji="0" lang="en-US" altLang="zh-CN" sz="1600" b="0" i="0" u="none" strike="noStrike" cap="none" normalizeH="0" baseline="0" smtClean="0">
                          <a:ln>
                            <a:noFill/>
                          </a:ln>
                          <a:solidFill>
                            <a:schemeClr val="tx1"/>
                          </a:solidFill>
                          <a:effectLst/>
                          <a:latin typeface="Gill Sans" charset="0"/>
                          <a:ea typeface="宋体" charset="-122"/>
                          <a:sym typeface="Gill Sans" charset="0"/>
                        </a:rPr>
                        <a:t>- </a:t>
                      </a:r>
                      <a:r>
                        <a:rPr kumimoji="0" lang="zh-CN" altLang="en-US" sz="1600" b="0" i="0" u="none" strike="noStrike" cap="none" normalizeH="0" baseline="0" smtClean="0">
                          <a:ln>
                            <a:noFill/>
                          </a:ln>
                          <a:solidFill>
                            <a:schemeClr val="tx1"/>
                          </a:solidFill>
                          <a:effectLst/>
                          <a:latin typeface="Gill Sans" charset="0"/>
                          <a:ea typeface="宋体" charset="-122"/>
                          <a:sym typeface="Gill Sans" charset="0"/>
                        </a:rPr>
                        <a:t>おる国や地域にサービスを提供するため、顧客ニーズにより対応可能</a:t>
                      </a: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Lst>
                      </a:pPr>
                      <a:r>
                        <a:rPr kumimoji="0" lang="en-US" altLang="zh-CN" sz="1600" b="0" i="0" u="none" strike="noStrike" cap="none" normalizeH="0" baseline="0" smtClean="0">
                          <a:ln>
                            <a:noFill/>
                          </a:ln>
                          <a:solidFill>
                            <a:schemeClr val="tx1"/>
                          </a:solidFill>
                          <a:effectLst/>
                          <a:latin typeface="Gill Sans" charset="0"/>
                          <a:ea typeface="宋体" charset="-122"/>
                          <a:sym typeface="Gill Sans" charset="0"/>
                        </a:rPr>
                        <a:t>- </a:t>
                      </a:r>
                      <a:r>
                        <a:rPr kumimoji="0" lang="zh-CN" altLang="en-US" sz="1600" b="0" i="0" u="none" strike="noStrike" cap="none" normalizeH="0" baseline="0" smtClean="0">
                          <a:ln>
                            <a:noFill/>
                          </a:ln>
                          <a:solidFill>
                            <a:schemeClr val="tx1"/>
                          </a:solidFill>
                          <a:effectLst/>
                          <a:latin typeface="Gill Sans" charset="0"/>
                          <a:ea typeface="宋体" charset="-122"/>
                          <a:sym typeface="Gill Sans" charset="0"/>
                        </a:rPr>
                        <a:t>サービス料金はワールドワイルドプロバイダより安い</a:t>
                      </a: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Lst>
                      </a:pPr>
                      <a:endParaRPr kumimoji="0" lang="en-US" altLang="zh-CN" sz="1600" b="0" i="0" u="none" strike="noStrike" cap="none" normalizeH="0" baseline="0" smtClean="0">
                        <a:ln>
                          <a:noFill/>
                        </a:ln>
                        <a:solidFill>
                          <a:schemeClr val="tx1"/>
                        </a:solidFill>
                        <a:effectLst/>
                        <a:latin typeface="Gill Sans" charset="0"/>
                        <a:ea typeface="宋体" charset="-122"/>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en-US" altLang="zh-CN" sz="1600" b="0" i="0" u="none" strike="noStrike" cap="none" normalizeH="0" baseline="0" dirty="0" smtClean="0">
                          <a:ln>
                            <a:noFill/>
                          </a:ln>
                          <a:solidFill>
                            <a:schemeClr val="tx1"/>
                          </a:solidFill>
                          <a:effectLst/>
                          <a:latin typeface="Gill Sans" charset="0"/>
                          <a:ea typeface="宋体" charset="-122"/>
                          <a:sym typeface="Gill Sans" charset="0"/>
                        </a:rPr>
                        <a:t>- </a:t>
                      </a:r>
                      <a:r>
                        <a:rPr kumimoji="0" lang="zh-CN" altLang="en-US" sz="1600" b="0" i="0" u="none" strike="noStrike" cap="none" normalizeH="0" baseline="0" dirty="0" smtClean="0">
                          <a:ln>
                            <a:noFill/>
                          </a:ln>
                          <a:solidFill>
                            <a:schemeClr val="tx1"/>
                          </a:solidFill>
                          <a:effectLst/>
                          <a:latin typeface="Gill Sans" charset="0"/>
                          <a:ea typeface="宋体" charset="-122"/>
                          <a:sym typeface="Gill Sans" charset="0"/>
                        </a:rPr>
                        <a:t>問題が発生する際、経験や前事例が少ないため、対応が遅いと思われる</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1540" name="Rectangle 36"/>
          <p:cNvSpPr>
            <a:spLocks/>
          </p:cNvSpPr>
          <p:nvPr/>
        </p:nvSpPr>
        <p:spPr bwMode="auto">
          <a:xfrm>
            <a:off x="467544" y="1628800"/>
            <a:ext cx="4938117" cy="392906"/>
          </a:xfrm>
          <a:prstGeom prst="rect">
            <a:avLst/>
          </a:prstGeom>
          <a:noFill/>
          <a:ln w="12700" cap="flat">
            <a:noFill/>
            <a:miter lim="800000"/>
            <a:headEnd type="none" w="med" len="med"/>
            <a:tailEnd type="none" w="med" len="med"/>
          </a:ln>
        </p:spPr>
        <p:txBody>
          <a:bodyPr lIns="0" tIns="0" rIns="0" bIns="0" anchor="ctr"/>
          <a:lstStyle/>
          <a:p>
            <a:pPr algn="l"/>
            <a:r>
              <a:rPr lang="zh-CN" altLang="en-US" sz="2200" dirty="0">
                <a:ea typeface="宋体" charset="-122"/>
              </a:rPr>
              <a:t>ユーザに対するメリットとデメリット</a:t>
            </a:r>
          </a:p>
        </p:txBody>
      </p:sp>
      <p:pic>
        <p:nvPicPr>
          <p:cNvPr id="5"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cxnSp>
        <p:nvCxnSpPr>
          <p:cNvPr id="6"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7" name="テキスト ボックス 10"/>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zh-CN" altLang="en-US" sz="1400" dirty="0" smtClean="0">
                <a:latin typeface="MS Mincho" pitchFamily="49" charset="-128"/>
                <a:ea typeface="MS Mincho" pitchFamily="49" charset="-128"/>
              </a:rPr>
              <a:t>クラウドの特徴と顧客ニーズ</a:t>
            </a:r>
            <a:endParaRPr lang="ja-JP" altLang="en-US" sz="1400" dirty="0">
              <a:latin typeface="ＭＳ 明朝" pitchFamily="17" charset="-128"/>
              <a:ea typeface="ＭＳ 明朝" pitchFamily="17" charset="-128"/>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ph type="title"/>
          </p:nvPr>
        </p:nvSpPr>
        <p:spPr>
          <a:ln/>
        </p:spPr>
        <p:txBody>
          <a:bodyPr>
            <a:normAutofit/>
          </a:bodyPr>
          <a:lstStyle/>
          <a:p>
            <a:pPr algn="l"/>
            <a:r>
              <a:rPr lang="zh-CN" altLang="en-US" sz="3200" dirty="0">
                <a:latin typeface="MS Mincho" pitchFamily="49" charset="-128"/>
                <a:ea typeface="MS Mincho" pitchFamily="49" charset="-128"/>
              </a:rPr>
              <a:t>参考文献</a:t>
            </a:r>
          </a:p>
        </p:txBody>
      </p:sp>
      <p:sp>
        <p:nvSpPr>
          <p:cNvPr id="22530" name="Rectangle 2"/>
          <p:cNvSpPr>
            <a:spLocks noChangeArrowheads="1"/>
          </p:cNvSpPr>
          <p:nvPr>
            <p:ph type="body" idx="1"/>
          </p:nvPr>
        </p:nvSpPr>
        <p:spPr>
          <a:xfrm>
            <a:off x="395536" y="1484784"/>
            <a:ext cx="8208912" cy="4643438"/>
          </a:xfrm>
          <a:ln/>
        </p:spPr>
        <p:txBody>
          <a:bodyPr>
            <a:noAutofit/>
          </a:bodyPr>
          <a:lstStyle/>
          <a:p>
            <a:pPr algn="just">
              <a:lnSpc>
                <a:spcPct val="150000"/>
              </a:lnSpc>
            </a:pPr>
            <a:r>
              <a:rPr lang="zh-CN" altLang="en-US" sz="1000" dirty="0">
                <a:latin typeface="Arial" charset="0"/>
                <a:ea typeface="宋体" charset="-122"/>
                <a:sym typeface="Arial" charset="0"/>
              </a:rPr>
              <a:t>山谷正己（</a:t>
            </a:r>
            <a:r>
              <a:rPr lang="en-US" altLang="zh-CN" sz="1000" dirty="0">
                <a:latin typeface="Arial" charset="0"/>
                <a:ea typeface="宋体" charset="-122"/>
                <a:sym typeface="Arial" charset="0"/>
              </a:rPr>
              <a:t>2009</a:t>
            </a:r>
            <a:r>
              <a:rPr lang="zh-CN" altLang="en-US" sz="1000" dirty="0">
                <a:latin typeface="Arial" charset="0"/>
                <a:ea typeface="宋体" charset="-122"/>
                <a:sym typeface="Arial" charset="0"/>
              </a:rPr>
              <a:t>）：「図解でわかる</a:t>
            </a:r>
            <a:r>
              <a:rPr lang="en-US" altLang="zh-CN" sz="1000" dirty="0" err="1">
                <a:latin typeface="Arial" charset="0"/>
                <a:ea typeface="宋体" charset="-122"/>
                <a:sym typeface="Arial" charset="0"/>
              </a:rPr>
              <a:t>SaaS</a:t>
            </a:r>
            <a:r>
              <a:rPr lang="zh-CN" altLang="en-US" sz="1000" dirty="0">
                <a:latin typeface="Arial" charset="0"/>
                <a:ea typeface="宋体" charset="-122"/>
                <a:sym typeface="Arial" charset="0"/>
              </a:rPr>
              <a:t>のすべて」</a:t>
            </a:r>
            <a:r>
              <a:rPr lang="en-US" altLang="zh-CN" sz="1000" dirty="0">
                <a:latin typeface="Arial" charset="0"/>
                <a:ea typeface="宋体" charset="-122"/>
                <a:sym typeface="Arial" charset="0"/>
              </a:rPr>
              <a:t>,</a:t>
            </a:r>
            <a:r>
              <a:rPr lang="zh-CN" altLang="en-US" sz="1000" dirty="0">
                <a:latin typeface="Arial" charset="0"/>
                <a:ea typeface="宋体" charset="-122"/>
                <a:sym typeface="Arial" charset="0"/>
              </a:rPr>
              <a:t>オーム社</a:t>
            </a:r>
            <a:r>
              <a:rPr lang="en-US" altLang="zh-CN" sz="1000" dirty="0">
                <a:latin typeface="Arial" charset="0"/>
                <a:ea typeface="宋体" charset="-122"/>
                <a:sym typeface="Arial" charset="0"/>
              </a:rPr>
              <a:t>,p3-10</a:t>
            </a:r>
          </a:p>
          <a:p>
            <a:pPr algn="just">
              <a:lnSpc>
                <a:spcPct val="150000"/>
              </a:lnSpc>
            </a:pPr>
            <a:r>
              <a:rPr lang="en-US" altLang="zh-CN" sz="1000" dirty="0">
                <a:latin typeface="Arial" charset="0"/>
                <a:ea typeface="宋体" charset="-122"/>
                <a:cs typeface="Arial" charset="0"/>
                <a:sym typeface="Arial" charset="0"/>
              </a:rPr>
              <a:t>Peter </a:t>
            </a:r>
            <a:r>
              <a:rPr lang="en-US" altLang="zh-CN" sz="1000" dirty="0" err="1">
                <a:latin typeface="Arial" charset="0"/>
                <a:ea typeface="宋体" charset="-122"/>
                <a:cs typeface="Arial" charset="0"/>
                <a:sym typeface="Arial" charset="0"/>
              </a:rPr>
              <a:t>Mell</a:t>
            </a:r>
            <a:r>
              <a:rPr lang="en-US" altLang="zh-CN" sz="1000" dirty="0">
                <a:latin typeface="Arial" charset="0"/>
                <a:ea typeface="宋体" charset="-122"/>
                <a:cs typeface="Arial" charset="0"/>
                <a:sym typeface="Arial" charset="0"/>
              </a:rPr>
              <a:t> and Timothy </a:t>
            </a:r>
            <a:r>
              <a:rPr lang="en-US" altLang="zh-CN" sz="1000" dirty="0" err="1">
                <a:latin typeface="Arial" charset="0"/>
                <a:ea typeface="宋体" charset="-122"/>
                <a:cs typeface="Arial" charset="0"/>
                <a:sym typeface="Arial" charset="0"/>
              </a:rPr>
              <a:t>Grance</a:t>
            </a:r>
            <a:r>
              <a:rPr lang="en-US" altLang="zh-CN" sz="1000" dirty="0">
                <a:latin typeface="Arial" charset="0"/>
                <a:ea typeface="宋体" charset="-122"/>
                <a:cs typeface="Arial" charset="0"/>
                <a:sym typeface="Arial" charset="0"/>
              </a:rPr>
              <a:t>(2011),The NIST Definition of Cloud Computing, Special Publication 800-145,National Institute of Standards and Technology, U.S Department of Commerce,p2-3</a:t>
            </a:r>
            <a:endParaRPr lang="en-US" altLang="zh-CN" sz="1000" dirty="0">
              <a:latin typeface="Arial" charset="0"/>
              <a:ea typeface="宋体" charset="-122"/>
              <a:sym typeface="Arial" charset="0"/>
            </a:endParaRPr>
          </a:p>
          <a:p>
            <a:pPr algn="just">
              <a:lnSpc>
                <a:spcPct val="150000"/>
              </a:lnSpc>
            </a:pPr>
            <a:r>
              <a:rPr lang="zh-CN" altLang="en-US" sz="1000" dirty="0">
                <a:latin typeface="Arial" charset="0"/>
                <a:ea typeface="宋体" charset="-122"/>
                <a:sym typeface="Arial" charset="0"/>
              </a:rPr>
              <a:t>富士通</a:t>
            </a:r>
            <a:r>
              <a:rPr lang="en-US" altLang="zh-CN" sz="1000" dirty="0">
                <a:latin typeface="Arial" charset="0"/>
                <a:ea typeface="宋体" charset="-122"/>
                <a:sym typeface="Arial" charset="0"/>
              </a:rPr>
              <a:t>,</a:t>
            </a:r>
            <a:r>
              <a:rPr lang="zh-CN" altLang="en-US" sz="1000" dirty="0">
                <a:latin typeface="Arial" charset="0"/>
                <a:ea typeface="宋体" charset="-122"/>
                <a:sym typeface="Arial" charset="0"/>
              </a:rPr>
              <a:t>クラウドコンピューティング</a:t>
            </a:r>
            <a:r>
              <a:rPr lang="en-US" altLang="zh-CN" sz="1000" dirty="0" err="1">
                <a:latin typeface="Arial" charset="0"/>
                <a:ea typeface="宋体" charset="-122"/>
                <a:sym typeface="Arial" charset="0"/>
              </a:rPr>
              <a:t>SaaS</a:t>
            </a:r>
            <a:endParaRPr lang="en-US" altLang="zh-CN" sz="1000" dirty="0">
              <a:latin typeface="Arial" charset="0"/>
              <a:ea typeface="宋体" charset="-122"/>
              <a:sym typeface="Arial" charset="0"/>
            </a:endParaRPr>
          </a:p>
          <a:p>
            <a:pPr algn="just">
              <a:lnSpc>
                <a:spcPct val="150000"/>
              </a:lnSpc>
            </a:pPr>
            <a:r>
              <a:rPr lang="en-US" altLang="zh-CN" sz="1000" u="sng" dirty="0">
                <a:solidFill>
                  <a:srgbClr val="0000FF"/>
                </a:solidFill>
                <a:latin typeface="Arial" charset="0"/>
                <a:ea typeface="宋体" charset="-122"/>
                <a:cs typeface="Arial" charset="0"/>
                <a:sym typeface="Arial" charset="0"/>
                <a:hlinkClick r:id="rId2"/>
              </a:rPr>
              <a:t>http://jp.fujitsu.com/solutions/cloud/saas</a:t>
            </a:r>
            <a:r>
              <a:rPr lang="en-US" altLang="zh-CN" sz="1000" dirty="0">
                <a:latin typeface="Arial" charset="0"/>
                <a:ea typeface="宋体" charset="-122"/>
                <a:cs typeface="Arial" charset="0"/>
                <a:sym typeface="Arial" charset="0"/>
              </a:rPr>
              <a:t> (Access on 2011/05)</a:t>
            </a:r>
            <a:endParaRPr lang="en-US" altLang="zh-CN" sz="1000" dirty="0">
              <a:latin typeface="Arial" charset="0"/>
              <a:ea typeface="宋体" charset="-122"/>
              <a:sym typeface="Arial" charset="0"/>
            </a:endParaRPr>
          </a:p>
          <a:p>
            <a:pPr algn="just">
              <a:lnSpc>
                <a:spcPct val="150000"/>
              </a:lnSpc>
            </a:pPr>
            <a:r>
              <a:rPr lang="en-US" altLang="zh-CN" sz="1000" dirty="0">
                <a:latin typeface="Arial" charset="0"/>
                <a:ea typeface="宋体" charset="-122"/>
                <a:sym typeface="Arial" charset="0"/>
              </a:rPr>
              <a:t>NTT, </a:t>
            </a:r>
            <a:r>
              <a:rPr lang="en-US" altLang="zh-CN" sz="1000" dirty="0" err="1">
                <a:latin typeface="Arial" charset="0"/>
                <a:ea typeface="宋体" charset="-122"/>
                <a:sym typeface="Arial" charset="0"/>
              </a:rPr>
              <a:t>SaaS</a:t>
            </a:r>
            <a:r>
              <a:rPr lang="en-US" altLang="zh-CN" sz="1000" dirty="0">
                <a:latin typeface="Arial" charset="0"/>
                <a:ea typeface="宋体" charset="-122"/>
                <a:sym typeface="Arial" charset="0"/>
              </a:rPr>
              <a:t> over NGN</a:t>
            </a:r>
            <a:r>
              <a:rPr lang="zh-CN" altLang="en-US" sz="1000" dirty="0">
                <a:latin typeface="Arial" charset="0"/>
                <a:ea typeface="宋体" charset="-122"/>
                <a:sym typeface="Arial" charset="0"/>
              </a:rPr>
              <a:t>サービス</a:t>
            </a:r>
          </a:p>
          <a:p>
            <a:pPr algn="just">
              <a:lnSpc>
                <a:spcPct val="150000"/>
              </a:lnSpc>
            </a:pPr>
            <a:r>
              <a:rPr lang="en-US" altLang="zh-CN" sz="1000" u="sng" dirty="0">
                <a:solidFill>
                  <a:srgbClr val="0000FF"/>
                </a:solidFill>
                <a:latin typeface="Arial" charset="0"/>
                <a:ea typeface="宋体" charset="-122"/>
                <a:cs typeface="Arial" charset="0"/>
                <a:sym typeface="Arial" charset="0"/>
                <a:hlinkClick r:id="rId3"/>
              </a:rPr>
              <a:t>http://www.ntt.co.jp/saas/index.html</a:t>
            </a:r>
            <a:r>
              <a:rPr lang="en-US" altLang="zh-CN" sz="1000" dirty="0">
                <a:latin typeface="Arial" charset="0"/>
                <a:ea typeface="宋体" charset="-122"/>
                <a:cs typeface="Arial" charset="0"/>
                <a:sym typeface="Arial" charset="0"/>
              </a:rPr>
              <a:t> (Access on 2011/05)</a:t>
            </a:r>
            <a:endParaRPr lang="en-US" altLang="zh-CN" sz="1000" dirty="0">
              <a:latin typeface="Arial" charset="0"/>
              <a:ea typeface="宋体" charset="-122"/>
              <a:sym typeface="Arial" charset="0"/>
            </a:endParaRPr>
          </a:p>
          <a:p>
            <a:pPr algn="just">
              <a:lnSpc>
                <a:spcPct val="150000"/>
              </a:lnSpc>
            </a:pPr>
            <a:r>
              <a:rPr lang="zh-CN" altLang="en-US" sz="1000" dirty="0">
                <a:latin typeface="Arial" charset="0"/>
                <a:ea typeface="宋体" charset="-122"/>
                <a:sym typeface="Arial" charset="0"/>
              </a:rPr>
              <a:t>ソリューション：日立クラウドソリューション </a:t>
            </a:r>
            <a:r>
              <a:rPr lang="en-US" altLang="zh-CN" sz="1000" dirty="0">
                <a:latin typeface="Arial" charset="0"/>
                <a:ea typeface="宋体" charset="-122"/>
                <a:sym typeface="Arial" charset="0"/>
              </a:rPr>
              <a:t>Harmonious Cloud</a:t>
            </a:r>
          </a:p>
          <a:p>
            <a:pPr algn="just">
              <a:lnSpc>
                <a:spcPct val="150000"/>
              </a:lnSpc>
            </a:pPr>
            <a:r>
              <a:rPr lang="en-US" altLang="zh-CN" sz="1000" u="sng" dirty="0">
                <a:solidFill>
                  <a:srgbClr val="0000FF"/>
                </a:solidFill>
                <a:latin typeface="Arial" charset="0"/>
                <a:ea typeface="宋体" charset="-122"/>
                <a:cs typeface="Arial" charset="0"/>
                <a:sym typeface="Arial" charset="0"/>
                <a:hlinkClick r:id="rId4"/>
              </a:rPr>
              <a:t>http://www.hitachi.co.jp/products/it/harmonious/cloud/solution/index.html</a:t>
            </a:r>
            <a:r>
              <a:rPr lang="en-US" altLang="zh-CN" sz="1000" dirty="0">
                <a:latin typeface="Arial" charset="0"/>
                <a:ea typeface="宋体" charset="-122"/>
                <a:cs typeface="Arial" charset="0"/>
                <a:sym typeface="Arial" charset="0"/>
              </a:rPr>
              <a:t> (Access on 2011/11)</a:t>
            </a:r>
            <a:endParaRPr lang="en-US" altLang="zh-CN" sz="1000" dirty="0">
              <a:latin typeface="Arial" charset="0"/>
              <a:ea typeface="宋体" charset="-122"/>
              <a:sym typeface="Arial" charset="0"/>
            </a:endParaRPr>
          </a:p>
          <a:p>
            <a:pPr algn="just">
              <a:lnSpc>
                <a:spcPct val="150000"/>
              </a:lnSpc>
            </a:pPr>
            <a:r>
              <a:rPr lang="en-US" altLang="zh-CN" sz="1000" dirty="0">
                <a:latin typeface="Arial" charset="0"/>
                <a:ea typeface="宋体" charset="-122"/>
                <a:sym typeface="Arial" charset="0"/>
              </a:rPr>
              <a:t>NEC,</a:t>
            </a:r>
            <a:r>
              <a:rPr lang="zh-CN" altLang="en-US" sz="1000" dirty="0">
                <a:latin typeface="Arial" charset="0"/>
                <a:ea typeface="宋体" charset="-122"/>
                <a:sym typeface="Arial" charset="0"/>
              </a:rPr>
              <a:t>グループウェアの</a:t>
            </a:r>
            <a:r>
              <a:rPr lang="en-US" altLang="zh-CN" sz="1000" dirty="0" err="1">
                <a:latin typeface="Arial" charset="0"/>
                <a:ea typeface="宋体" charset="-122"/>
                <a:sym typeface="Arial" charset="0"/>
              </a:rPr>
              <a:t>SaaS</a:t>
            </a:r>
            <a:r>
              <a:rPr lang="zh-CN" altLang="en-US" sz="1000" dirty="0">
                <a:latin typeface="Arial" charset="0"/>
                <a:ea typeface="宋体" charset="-122"/>
                <a:sym typeface="Arial" charset="0"/>
              </a:rPr>
              <a:t>利用状況：</a:t>
            </a:r>
            <a:r>
              <a:rPr lang="en-US" altLang="zh-CN" sz="1000" dirty="0" err="1">
                <a:latin typeface="Arial" charset="0"/>
                <a:ea typeface="宋体" charset="-122"/>
                <a:sym typeface="Arial" charset="0"/>
              </a:rPr>
              <a:t>StarOffice</a:t>
            </a:r>
            <a:r>
              <a:rPr lang="en-US" altLang="zh-CN" sz="1000" dirty="0">
                <a:latin typeface="Arial" charset="0"/>
                <a:ea typeface="宋体" charset="-122"/>
                <a:sym typeface="Arial" charset="0"/>
              </a:rPr>
              <a:t> X</a:t>
            </a:r>
            <a:r>
              <a:rPr lang="zh-CN" altLang="en-US" sz="1000" dirty="0">
                <a:latin typeface="Arial" charset="0"/>
                <a:ea typeface="宋体" charset="-122"/>
                <a:sym typeface="Arial" charset="0"/>
              </a:rPr>
              <a:t>シリーズ　</a:t>
            </a:r>
          </a:p>
          <a:p>
            <a:pPr algn="just">
              <a:lnSpc>
                <a:spcPct val="150000"/>
              </a:lnSpc>
            </a:pPr>
            <a:r>
              <a:rPr lang="en-US" altLang="zh-CN" sz="1000" u="sng" dirty="0">
                <a:solidFill>
                  <a:srgbClr val="0000FF"/>
                </a:solidFill>
                <a:latin typeface="Arial" charset="0"/>
                <a:ea typeface="宋体" charset="-122"/>
                <a:cs typeface="Arial" charset="0"/>
                <a:sym typeface="Arial" charset="0"/>
                <a:hlinkClick r:id="rId5"/>
              </a:rPr>
              <a:t>http://www.nec.co.jp/StarOffice/kadai/saas/</a:t>
            </a:r>
            <a:r>
              <a:rPr lang="en-US" altLang="zh-CN" sz="1000" dirty="0">
                <a:latin typeface="Arial" charset="0"/>
                <a:ea typeface="宋体" charset="-122"/>
                <a:cs typeface="Arial" charset="0"/>
                <a:sym typeface="Arial" charset="0"/>
              </a:rPr>
              <a:t> (Access on 2011/11)</a:t>
            </a:r>
            <a:endParaRPr lang="en-US" altLang="zh-CN" sz="1000" dirty="0">
              <a:latin typeface="Arial" charset="0"/>
              <a:ea typeface="宋体" charset="-122"/>
              <a:sym typeface="Arial" charset="0"/>
            </a:endParaRPr>
          </a:p>
          <a:p>
            <a:pPr algn="just">
              <a:lnSpc>
                <a:spcPct val="150000"/>
              </a:lnSpc>
            </a:pPr>
            <a:r>
              <a:rPr lang="en-US" altLang="zh-CN" sz="1000" dirty="0">
                <a:latin typeface="Arial" charset="0"/>
                <a:ea typeface="宋体" charset="-122"/>
                <a:sym typeface="Arial" charset="0"/>
              </a:rPr>
              <a:t>IT</a:t>
            </a:r>
            <a:r>
              <a:rPr lang="zh-CN" altLang="en-US" sz="1000" dirty="0">
                <a:latin typeface="Arial" charset="0"/>
                <a:ea typeface="宋体" charset="-122"/>
                <a:sym typeface="Arial" charset="0"/>
              </a:rPr>
              <a:t>アウトソーシングの導入実態と利用意向に関する調査結果</a:t>
            </a:r>
            <a:r>
              <a:rPr lang="en-US" altLang="zh-CN" sz="1000" dirty="0">
                <a:latin typeface="Arial" charset="0"/>
                <a:ea typeface="宋体" charset="-122"/>
                <a:sym typeface="Arial" charset="0"/>
              </a:rPr>
              <a:t>2009</a:t>
            </a:r>
            <a:r>
              <a:rPr lang="zh-CN" altLang="en-US" sz="1000" dirty="0">
                <a:latin typeface="Arial" charset="0"/>
                <a:ea typeface="宋体" charset="-122"/>
                <a:sym typeface="Arial" charset="0"/>
              </a:rPr>
              <a:t>ー市場調査とマーケティングの矢野経済研究所</a:t>
            </a:r>
          </a:p>
          <a:p>
            <a:pPr algn="just">
              <a:lnSpc>
                <a:spcPct val="150000"/>
              </a:lnSpc>
            </a:pPr>
            <a:r>
              <a:rPr lang="en-US" altLang="zh-CN" sz="1000" u="sng" dirty="0">
                <a:solidFill>
                  <a:srgbClr val="0000FF"/>
                </a:solidFill>
                <a:latin typeface="Arial" charset="0"/>
                <a:ea typeface="宋体" charset="-122"/>
                <a:cs typeface="Arial" charset="0"/>
                <a:sym typeface="Arial" charset="0"/>
                <a:hlinkClick r:id="rId6"/>
              </a:rPr>
              <a:t>http://www.yano.co.jp/press/press.php/000492 </a:t>
            </a:r>
            <a:r>
              <a:rPr lang="en-US" altLang="zh-CN" sz="1000" dirty="0">
                <a:latin typeface="Arial" charset="0"/>
                <a:ea typeface="宋体" charset="-122"/>
                <a:cs typeface="Arial" charset="0"/>
                <a:sym typeface="Arial" charset="0"/>
              </a:rPr>
              <a:t>(Access on 2011/11)</a:t>
            </a:r>
            <a:endParaRPr lang="en-US" altLang="zh-CN" sz="1000" u="sng" dirty="0">
              <a:latin typeface="Arial" charset="0"/>
              <a:ea typeface="宋体" charset="-122"/>
              <a:sym typeface="Arial" charset="0"/>
            </a:endParaRPr>
          </a:p>
          <a:p>
            <a:pPr algn="just">
              <a:lnSpc>
                <a:spcPct val="150000"/>
              </a:lnSpc>
            </a:pPr>
            <a:r>
              <a:rPr lang="en-US" altLang="zh-CN" sz="1000" dirty="0">
                <a:latin typeface="Arial" charset="0"/>
                <a:ea typeface="宋体" charset="-122"/>
                <a:cs typeface="Arial" charset="0"/>
                <a:sym typeface="Arial" charset="0"/>
              </a:rPr>
              <a:t>IBM, Smart Cloud Enterprise web site, Thailand</a:t>
            </a:r>
            <a:endParaRPr lang="en-US" altLang="zh-CN" sz="1000" dirty="0">
              <a:latin typeface="Arial" charset="0"/>
              <a:ea typeface="宋体" charset="-122"/>
              <a:sym typeface="Arial" charset="0"/>
            </a:endParaRPr>
          </a:p>
          <a:p>
            <a:pPr algn="just">
              <a:lnSpc>
                <a:spcPct val="150000"/>
              </a:lnSpc>
            </a:pPr>
            <a:r>
              <a:rPr lang="en-US" altLang="zh-CN" sz="1000" u="sng" dirty="0">
                <a:solidFill>
                  <a:srgbClr val="0000FF"/>
                </a:solidFill>
                <a:latin typeface="Arial" charset="0"/>
                <a:ea typeface="宋体" charset="-122"/>
                <a:cs typeface="Arial" charset="0"/>
                <a:sym typeface="Arial" charset="0"/>
                <a:hlinkClick r:id="rId7"/>
              </a:rPr>
              <a:t>http://www-935.ibm.com/services/th/igs/clouddevelopement</a:t>
            </a:r>
            <a:r>
              <a:rPr lang="en-US" altLang="zh-CN" sz="1000" dirty="0">
                <a:latin typeface="Arial" charset="0"/>
                <a:ea typeface="宋体" charset="-122"/>
                <a:cs typeface="Arial" charset="0"/>
                <a:sym typeface="Arial" charset="0"/>
              </a:rPr>
              <a:t> (Access on 2011/09)</a:t>
            </a:r>
            <a:endParaRPr lang="en-US" altLang="zh-CN" sz="1000" dirty="0">
              <a:latin typeface="Arial" charset="0"/>
              <a:ea typeface="宋体" charset="-122"/>
              <a:sym typeface="Arial" charset="0"/>
            </a:endParaRPr>
          </a:p>
          <a:p>
            <a:pPr algn="just">
              <a:lnSpc>
                <a:spcPct val="150000"/>
              </a:lnSpc>
            </a:pPr>
            <a:r>
              <a:rPr lang="en-US" altLang="zh-CN" sz="1000" dirty="0">
                <a:latin typeface="Arial" charset="0"/>
                <a:ea typeface="宋体" charset="-122"/>
                <a:cs typeface="Arial" charset="0"/>
                <a:sym typeface="Arial" charset="0"/>
              </a:rPr>
              <a:t>2010: Year of cloud-computing services,</a:t>
            </a:r>
            <a:endParaRPr lang="en-US" altLang="zh-CN" sz="1000" dirty="0">
              <a:latin typeface="Arial" charset="0"/>
              <a:ea typeface="宋体" charset="-122"/>
              <a:sym typeface="Arial" charset="0"/>
            </a:endParaRPr>
          </a:p>
          <a:p>
            <a:pPr algn="just">
              <a:lnSpc>
                <a:spcPct val="150000"/>
              </a:lnSpc>
            </a:pPr>
            <a:r>
              <a:rPr lang="en-US" altLang="zh-CN" sz="1000" u="sng" dirty="0">
                <a:solidFill>
                  <a:srgbClr val="0000FF"/>
                </a:solidFill>
                <a:latin typeface="Arial" charset="0"/>
                <a:ea typeface="宋体" charset="-122"/>
                <a:cs typeface="Arial" charset="0"/>
                <a:sym typeface="Arial" charset="0"/>
                <a:hlinkClick r:id="rId8"/>
              </a:rPr>
              <a:t>http://www.nationmultimedia.com/home/2010/04/20/technology/2010-Year-of-cloud-computing-services-30127470.html</a:t>
            </a:r>
            <a:r>
              <a:rPr lang="en-US" altLang="zh-CN" sz="1000" dirty="0">
                <a:latin typeface="Arial" charset="0"/>
                <a:ea typeface="宋体" charset="-122"/>
                <a:cs typeface="Arial" charset="0"/>
                <a:sym typeface="Arial" charset="0"/>
              </a:rPr>
              <a:t> (Access on 2011/09)</a:t>
            </a:r>
            <a:endParaRPr lang="en-US" altLang="zh-CN" sz="1000" dirty="0">
              <a:latin typeface="Arial" charset="0"/>
              <a:ea typeface="宋体" charset="-122"/>
              <a:sym typeface="Arial" charset="0"/>
            </a:endParaRPr>
          </a:p>
          <a:p>
            <a:pPr algn="just">
              <a:lnSpc>
                <a:spcPct val="150000"/>
              </a:lnSpc>
            </a:pPr>
            <a:r>
              <a:rPr lang="en-US" altLang="zh-CN" sz="1000" dirty="0">
                <a:latin typeface="Arial" charset="0"/>
                <a:ea typeface="宋体" charset="-122"/>
                <a:cs typeface="Arial" charset="0"/>
                <a:sym typeface="Arial" charset="0"/>
              </a:rPr>
              <a:t>Cloud computing making headway in Thailand,</a:t>
            </a:r>
            <a:endParaRPr lang="en-US" altLang="zh-CN" sz="1000" dirty="0">
              <a:latin typeface="Arial" charset="0"/>
              <a:ea typeface="宋体" charset="-122"/>
              <a:sym typeface="Arial" charset="0"/>
            </a:endParaRPr>
          </a:p>
          <a:p>
            <a:pPr algn="just">
              <a:lnSpc>
                <a:spcPct val="150000"/>
              </a:lnSpc>
            </a:pPr>
            <a:r>
              <a:rPr lang="en-US" altLang="zh-CN" sz="1000" u="sng" dirty="0">
                <a:solidFill>
                  <a:srgbClr val="0000FF"/>
                </a:solidFill>
                <a:latin typeface="Arial" charset="0"/>
                <a:ea typeface="宋体" charset="-122"/>
                <a:cs typeface="Arial" charset="0"/>
                <a:sym typeface="Arial" charset="0"/>
                <a:hlinkClick r:id="rId9"/>
              </a:rPr>
              <a:t>http://www.icesolution.com/ICE_SOLUTION/index.php/th/about-ices/resource/article/261-cloud-computing</a:t>
            </a:r>
            <a:r>
              <a:rPr lang="en-US" altLang="zh-CN" sz="1000" dirty="0">
                <a:latin typeface="Arial" charset="0"/>
                <a:ea typeface="宋体" charset="-122"/>
                <a:cs typeface="Arial" charset="0"/>
                <a:sym typeface="Arial" charset="0"/>
              </a:rPr>
              <a:t> (Access on 2011/09)</a:t>
            </a:r>
            <a:endParaRPr lang="en-US" altLang="zh-CN" sz="1000" dirty="0">
              <a:latin typeface="Arial" charset="0"/>
              <a:ea typeface="宋体" charset="-122"/>
              <a:sym typeface="Arial" charset="0"/>
            </a:endParaRPr>
          </a:p>
        </p:txBody>
      </p:sp>
      <p:pic>
        <p:nvPicPr>
          <p:cNvPr id="4" name="Picture 2" descr="\\disk01\home\s1020610\Desktop\発表\cloud9.jpg"/>
          <p:cNvPicPr>
            <a:picLocks noChangeAspect="1" noChangeArrowheads="1"/>
          </p:cNvPicPr>
          <p:nvPr/>
        </p:nvPicPr>
        <p:blipFill>
          <a:blip r:embed="rId10" cstate="print"/>
          <a:srcRect/>
          <a:stretch>
            <a:fillRect/>
          </a:stretch>
        </p:blipFill>
        <p:spPr bwMode="auto">
          <a:xfrm>
            <a:off x="8244408" y="205757"/>
            <a:ext cx="648072" cy="270915"/>
          </a:xfrm>
          <a:prstGeom prst="rect">
            <a:avLst/>
          </a:prstGeom>
          <a:noFill/>
        </p:spPr>
      </p:pic>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6" name="テキスト ボックス 10"/>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zh-CN" altLang="en-US" sz="1400" dirty="0" smtClean="0">
                <a:latin typeface="MS Mincho" pitchFamily="49" charset="-128"/>
                <a:ea typeface="MS Mincho" pitchFamily="49" charset="-128"/>
              </a:rPr>
              <a:t>クラウドの特徴と顧客ニーズ</a:t>
            </a:r>
            <a:endParaRPr lang="ja-JP" altLang="en-US" sz="1400" dirty="0">
              <a:latin typeface="ＭＳ 明朝" pitchFamily="17" charset="-128"/>
              <a:ea typeface="ＭＳ 明朝" pitchFamily="17" charset="-128"/>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ctrTitle"/>
          </p:nvPr>
        </p:nvSpPr>
        <p:spPr>
          <a:xfrm>
            <a:off x="539552" y="1556792"/>
            <a:ext cx="7988498" cy="1295474"/>
          </a:xfrm>
        </p:spPr>
        <p:txBody>
          <a:bodyPr>
            <a:normAutofit/>
          </a:bodyPr>
          <a:lstStyle/>
          <a:p>
            <a:pPr algn="l"/>
            <a:r>
              <a:rPr lang="ja-JP" altLang="en-US" sz="3000" dirty="0" smtClean="0">
                <a:latin typeface="ＭＳ 明朝" pitchFamily="17" charset="-128"/>
                <a:ea typeface="ＭＳ 明朝" pitchFamily="17" charset="-128"/>
              </a:rPr>
              <a:t>クラウド（</a:t>
            </a:r>
            <a:r>
              <a:rPr lang="en-US" altLang="ja-JP" sz="3000" dirty="0" err="1" smtClean="0">
                <a:latin typeface="ＭＳ 明朝" pitchFamily="17" charset="-128"/>
                <a:ea typeface="ＭＳ 明朝" pitchFamily="17" charset="-128"/>
              </a:rPr>
              <a:t>SaaS</a:t>
            </a:r>
            <a:r>
              <a:rPr lang="ja-JP" altLang="en-US" sz="3000" dirty="0" smtClean="0">
                <a:latin typeface="ＭＳ 明朝" pitchFamily="17" charset="-128"/>
                <a:ea typeface="ＭＳ 明朝" pitchFamily="17" charset="-128"/>
              </a:rPr>
              <a:t>）の現状調査</a:t>
            </a:r>
            <a:r>
              <a:rPr lang="en-US" altLang="ja-JP" sz="3000" dirty="0" smtClean="0">
                <a:latin typeface="ＭＳ 明朝" pitchFamily="17" charset="-128"/>
                <a:ea typeface="ＭＳ 明朝" pitchFamily="17" charset="-128"/>
              </a:rPr>
              <a:t/>
            </a:r>
            <a:br>
              <a:rPr lang="en-US" altLang="ja-JP" sz="3000" dirty="0" smtClean="0">
                <a:latin typeface="ＭＳ 明朝" pitchFamily="17" charset="-128"/>
                <a:ea typeface="ＭＳ 明朝" pitchFamily="17" charset="-128"/>
              </a:rPr>
            </a:br>
            <a:r>
              <a:rPr lang="ja-JP" altLang="en-US" sz="3000" dirty="0" smtClean="0">
                <a:latin typeface="ＭＳ 明朝" pitchFamily="17" charset="-128"/>
                <a:ea typeface="ＭＳ 明朝" pitchFamily="17" charset="-128"/>
              </a:rPr>
              <a:t>　　　　</a:t>
            </a:r>
            <a:r>
              <a:rPr lang="ja-JP" altLang="en-US" sz="3000" dirty="0" smtClean="0">
                <a:latin typeface="ＭＳ 明朝" pitchFamily="17" charset="-128"/>
                <a:ea typeface="ＭＳ 明朝" pitchFamily="17" charset="-128"/>
              </a:rPr>
              <a:t>　</a:t>
            </a:r>
            <a:r>
              <a:rPr lang="ja-JP" altLang="en-US" sz="3000" dirty="0" smtClean="0">
                <a:latin typeface="ＭＳ 明朝" pitchFamily="17" charset="-128"/>
                <a:ea typeface="ＭＳ 明朝" pitchFamily="17" charset="-128"/>
              </a:rPr>
              <a:t>ー</a:t>
            </a:r>
            <a:r>
              <a:rPr lang="ja-JP" altLang="en-US" sz="3000" dirty="0" smtClean="0">
                <a:latin typeface="ＭＳ 明朝" pitchFamily="17" charset="-128"/>
                <a:ea typeface="ＭＳ 明朝" pitchFamily="17" charset="-128"/>
              </a:rPr>
              <a:t>ー医療分野におけるの応用</a:t>
            </a:r>
            <a:endParaRPr lang="zh-CN" altLang="en-US" sz="3000" dirty="0" smtClean="0">
              <a:latin typeface="ＭＳ 明朝" pitchFamily="17" charset="-128"/>
              <a:ea typeface="ＭＳ 明朝" pitchFamily="17" charset="-128"/>
            </a:endParaRPr>
          </a:p>
        </p:txBody>
      </p:sp>
      <p:sp>
        <p:nvSpPr>
          <p:cNvPr id="6147" name="副标题 2"/>
          <p:cNvSpPr>
            <a:spLocks noGrp="1"/>
          </p:cNvSpPr>
          <p:nvPr>
            <p:ph type="subTitle" idx="1"/>
          </p:nvPr>
        </p:nvSpPr>
        <p:spPr>
          <a:xfrm>
            <a:off x="1042988" y="3499395"/>
            <a:ext cx="7058025" cy="2089845"/>
          </a:xfrm>
        </p:spPr>
        <p:txBody>
          <a:bodyPr>
            <a:normAutofit lnSpcReduction="10000"/>
          </a:bodyPr>
          <a:lstStyle/>
          <a:p>
            <a:pPr eaLnBrk="1" hangingPunct="1"/>
            <a:endParaRPr lang="en-US" altLang="ja-JP" sz="2400" b="1" dirty="0" smtClean="0">
              <a:solidFill>
                <a:schemeClr val="tx1"/>
              </a:solidFill>
            </a:endParaRPr>
          </a:p>
          <a:p>
            <a:pPr eaLnBrk="1" hangingPunct="1"/>
            <a:r>
              <a:rPr lang="ja-JP" altLang="en-US" sz="2400" dirty="0" smtClean="0">
                <a:solidFill>
                  <a:schemeClr val="tx1"/>
                </a:solidFill>
                <a:latin typeface="ＭＳ 明朝" pitchFamily="17" charset="-128"/>
                <a:ea typeface="ＭＳ 明朝" pitchFamily="17" charset="-128"/>
              </a:rPr>
              <a:t>平成２２</a:t>
            </a:r>
            <a:r>
              <a:rPr lang="ja-JP" altLang="en-US" sz="2400" dirty="0" smtClean="0">
                <a:solidFill>
                  <a:schemeClr val="tx1"/>
                </a:solidFill>
                <a:latin typeface="ＭＳ 明朝" pitchFamily="17" charset="-128"/>
                <a:ea typeface="ＭＳ 明朝" pitchFamily="17" charset="-128"/>
              </a:rPr>
              <a:t>年度</a:t>
            </a:r>
            <a:endParaRPr lang="en-US" altLang="ja-JP" sz="2400" dirty="0" smtClean="0">
              <a:solidFill>
                <a:schemeClr val="tx1"/>
              </a:solidFill>
              <a:latin typeface="ＭＳ 明朝" pitchFamily="17" charset="-128"/>
              <a:ea typeface="ＭＳ 明朝" pitchFamily="17" charset="-128"/>
            </a:endParaRPr>
          </a:p>
          <a:p>
            <a:pPr eaLnBrk="1" hangingPunct="1"/>
            <a:r>
              <a:rPr lang="ja-JP" altLang="en-US" sz="2400" dirty="0" smtClean="0">
                <a:solidFill>
                  <a:schemeClr val="tx1"/>
                </a:solidFill>
                <a:latin typeface="ＭＳ 明朝" pitchFamily="17" charset="-128"/>
                <a:ea typeface="ＭＳ 明朝" pitchFamily="17" charset="-128"/>
              </a:rPr>
              <a:t>システム情報工学　経営政策科学　特定課題研究</a:t>
            </a:r>
            <a:endParaRPr lang="en-US" altLang="ja-JP" sz="2400" dirty="0" smtClean="0">
              <a:solidFill>
                <a:schemeClr val="tx1"/>
              </a:solidFill>
              <a:latin typeface="ＭＳ 明朝" pitchFamily="17" charset="-128"/>
              <a:ea typeface="ＭＳ 明朝" pitchFamily="17" charset="-128"/>
            </a:endParaRPr>
          </a:p>
          <a:p>
            <a:pPr eaLnBrk="1" hangingPunct="1"/>
            <a:endParaRPr lang="en-US" altLang="ja-JP" sz="2400" dirty="0" smtClean="0">
              <a:solidFill>
                <a:schemeClr val="tx1"/>
              </a:solidFill>
              <a:latin typeface="ＭＳ 明朝" pitchFamily="17" charset="-128"/>
              <a:ea typeface="ＭＳ 明朝" pitchFamily="17" charset="-128"/>
            </a:endParaRPr>
          </a:p>
          <a:p>
            <a:r>
              <a:rPr lang="ja-JP" altLang="en-US" sz="2400" dirty="0" smtClean="0">
                <a:solidFill>
                  <a:schemeClr val="tx1"/>
                </a:solidFill>
                <a:latin typeface="ＭＳ 明朝" pitchFamily="17" charset="-128"/>
                <a:ea typeface="ＭＳ 明朝" pitchFamily="17" charset="-128"/>
              </a:rPr>
              <a:t>宋　怡　　　</a:t>
            </a:r>
            <a:r>
              <a:rPr lang="en-US" altLang="ja-JP" sz="2400" dirty="0" smtClean="0">
                <a:solidFill>
                  <a:schemeClr val="tx1"/>
                </a:solidFill>
                <a:latin typeface="ＭＳ 明朝" pitchFamily="17" charset="-128"/>
                <a:ea typeface="ＭＳ 明朝" pitchFamily="17" charset="-128"/>
              </a:rPr>
              <a:t>201020626</a:t>
            </a:r>
            <a:endParaRPr lang="zh-CN" altLang="en-US" sz="2400" dirty="0" smtClean="0">
              <a:solidFill>
                <a:schemeClr val="tx1"/>
              </a:solidFill>
              <a:latin typeface="ＭＳ 明朝" pitchFamily="17" charset="-128"/>
              <a:ea typeface="ＭＳ 明朝" pitchFamily="17" charset="-128"/>
            </a:endParaRPr>
          </a:p>
        </p:txBody>
      </p:sp>
      <p:sp>
        <p:nvSpPr>
          <p:cNvPr id="4" name="テキスト ボックス 3"/>
          <p:cNvSpPr txBox="1">
            <a:spLocks noChangeArrowheads="1"/>
          </p:cNvSpPr>
          <p:nvPr/>
        </p:nvSpPr>
        <p:spPr bwMode="auto">
          <a:xfrm>
            <a:off x="5329238" y="6524625"/>
            <a:ext cx="3779837" cy="307777"/>
          </a:xfrm>
          <a:prstGeom prst="rect">
            <a:avLst/>
          </a:prstGeom>
          <a:noFill/>
          <a:ln w="9525">
            <a:noFill/>
            <a:miter lim="800000"/>
            <a:headEnd/>
            <a:tailEnd/>
          </a:ln>
        </p:spPr>
        <p:txBody>
          <a:bodyPr>
            <a:spAutoFit/>
          </a:bodyPr>
          <a:lstStyle/>
          <a:p>
            <a:pPr algn="r" eaLnBrk="0" hangingPunct="0">
              <a:defRPr/>
            </a:pPr>
            <a:r>
              <a:rPr lang="ja-JP" altLang="en-US" sz="1400" dirty="0" smtClean="0">
                <a:latin typeface="ＭＳ 明朝" pitchFamily="17" charset="-128"/>
                <a:ea typeface="ＭＳ 明朝" pitchFamily="17" charset="-128"/>
              </a:rPr>
              <a:t>医療分野におけるＳａａＳの応用</a:t>
            </a:r>
            <a:endParaRPr lang="ja-JP" altLang="en-US" sz="1400" dirty="0">
              <a:latin typeface="ＭＳ 明朝" pitchFamily="17" charset="-128"/>
              <a:ea typeface="ＭＳ 明朝" pitchFamily="17" charset="-128"/>
            </a:endParaRPr>
          </a:p>
        </p:txBody>
      </p:sp>
      <p:pic>
        <p:nvPicPr>
          <p:cNvPr id="5" name="Picture 2" descr="\\disk01\home\s1020610\Desktop\発表\cloud9.jpg"/>
          <p:cNvPicPr>
            <a:picLocks noChangeAspect="1" noChangeArrowheads="1"/>
          </p:cNvPicPr>
          <p:nvPr/>
        </p:nvPicPr>
        <p:blipFill>
          <a:blip r:embed="rId3" cstate="print"/>
          <a:srcRect/>
          <a:stretch>
            <a:fillRect/>
          </a:stretch>
        </p:blipFill>
        <p:spPr bwMode="auto">
          <a:xfrm>
            <a:off x="8244408" y="205757"/>
            <a:ext cx="648072" cy="27091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ja-JP" altLang="en-US" sz="3200" dirty="0" smtClean="0">
                <a:latin typeface="ＭＳ 明朝" pitchFamily="17" charset="-128"/>
                <a:ea typeface="ＭＳ 明朝" pitchFamily="17" charset="-128"/>
              </a:rPr>
              <a:t>研究背景（社会面）</a:t>
            </a:r>
            <a:endParaRPr lang="zh-CN" altLang="en-US" sz="3200" dirty="0">
              <a:latin typeface="ＭＳ 明朝" pitchFamily="17" charset="-128"/>
              <a:ea typeface="ＭＳ 明朝" pitchFamily="17" charset="-128"/>
            </a:endParaRPr>
          </a:p>
        </p:txBody>
      </p:sp>
      <p:sp>
        <p:nvSpPr>
          <p:cNvPr id="3" name="内容占位符 2"/>
          <p:cNvSpPr>
            <a:spLocks noGrp="1"/>
          </p:cNvSpPr>
          <p:nvPr>
            <p:ph idx="1"/>
          </p:nvPr>
        </p:nvSpPr>
        <p:spPr>
          <a:xfrm>
            <a:off x="251520" y="1700808"/>
            <a:ext cx="8712968" cy="4752528"/>
          </a:xfrm>
        </p:spPr>
        <p:txBody>
          <a:bodyPr>
            <a:normAutofit/>
          </a:bodyPr>
          <a:lstStyle/>
          <a:p>
            <a:r>
              <a:rPr lang="ja-JP" altLang="en-US" sz="2800" dirty="0" smtClean="0">
                <a:latin typeface="MS Mincho" pitchFamily="49" charset="-128"/>
                <a:ea typeface="MS Mincho" pitchFamily="49" charset="-128"/>
              </a:rPr>
              <a:t>医療制度と課題</a:t>
            </a:r>
            <a:endParaRPr lang="en-US" altLang="ja-JP" sz="2800" dirty="0" smtClean="0">
              <a:latin typeface="MS Mincho" pitchFamily="49" charset="-128"/>
              <a:ea typeface="MS Mincho" pitchFamily="49" charset="-128"/>
            </a:endParaRPr>
          </a:p>
          <a:p>
            <a:endParaRPr lang="en-US" altLang="ja-JP" sz="2800" dirty="0" smtClean="0">
              <a:latin typeface="MS Mincho" pitchFamily="49" charset="-128"/>
              <a:ea typeface="MS Mincho" pitchFamily="49" charset="-128"/>
            </a:endParaRPr>
          </a:p>
          <a:p>
            <a:pPr>
              <a:buNone/>
            </a:pPr>
            <a:r>
              <a:rPr lang="ja-JP" altLang="en-US" sz="2400" dirty="0" smtClean="0">
                <a:latin typeface="MS Mincho" pitchFamily="49" charset="-128"/>
                <a:ea typeface="MS Mincho" pitchFamily="49" charset="-128"/>
              </a:rPr>
              <a:t>　</a:t>
            </a:r>
            <a:r>
              <a:rPr lang="en-US" altLang="zh-CN" sz="2400" dirty="0" smtClean="0">
                <a:latin typeface="MS Mincho" pitchFamily="49" charset="-128"/>
                <a:ea typeface="MS Mincho" pitchFamily="49" charset="-128"/>
              </a:rPr>
              <a:t>a)</a:t>
            </a:r>
            <a:r>
              <a:rPr lang="ja-JP" altLang="en-US" sz="2400" dirty="0" smtClean="0">
                <a:latin typeface="MS Mincho" pitchFamily="49" charset="-128"/>
                <a:ea typeface="MS Mincho" pitchFamily="49" charset="-128"/>
              </a:rPr>
              <a:t>所得によって受けられる医療サービスの格差</a:t>
            </a:r>
            <a:endParaRPr lang="en-US" altLang="ja-JP" sz="2400" dirty="0" smtClean="0">
              <a:latin typeface="MS Mincho" pitchFamily="49" charset="-128"/>
              <a:ea typeface="MS Mincho" pitchFamily="49" charset="-128"/>
            </a:endParaRPr>
          </a:p>
          <a:p>
            <a:pPr>
              <a:buNone/>
            </a:pPr>
            <a:endParaRPr lang="en-US" altLang="ja-JP" sz="2400" dirty="0" smtClean="0">
              <a:latin typeface="MS Mincho" pitchFamily="49" charset="-128"/>
              <a:ea typeface="MS Mincho" pitchFamily="49" charset="-128"/>
            </a:endParaRPr>
          </a:p>
          <a:p>
            <a:pPr>
              <a:buNone/>
            </a:pPr>
            <a:r>
              <a:rPr lang="ja-JP" altLang="en-US" sz="2400" dirty="0" smtClean="0">
                <a:latin typeface="MS Mincho" pitchFamily="49" charset="-128"/>
                <a:ea typeface="MS Mincho" pitchFamily="49" charset="-128"/>
              </a:rPr>
              <a:t>　</a:t>
            </a:r>
            <a:r>
              <a:rPr lang="en-US" altLang="zh-CN" sz="2400" dirty="0" smtClean="0">
                <a:latin typeface="MS Mincho" pitchFamily="49" charset="-128"/>
                <a:ea typeface="MS Mincho" pitchFamily="49" charset="-128"/>
              </a:rPr>
              <a:t>b)</a:t>
            </a:r>
            <a:r>
              <a:rPr lang="ja-JP" altLang="en-US" sz="2400" dirty="0" smtClean="0">
                <a:latin typeface="MS Mincho" pitchFamily="49" charset="-128"/>
                <a:ea typeface="MS Mincho" pitchFamily="49" charset="-128"/>
              </a:rPr>
              <a:t>地域医療サービスの格差 </a:t>
            </a:r>
          </a:p>
          <a:p>
            <a:pPr>
              <a:buNone/>
            </a:pPr>
            <a:endParaRPr lang="en-US" altLang="ja-JP" sz="2400" dirty="0" smtClean="0">
              <a:latin typeface="MS Mincho" pitchFamily="49" charset="-128"/>
              <a:ea typeface="MS Mincho" pitchFamily="49" charset="-128"/>
            </a:endParaRPr>
          </a:p>
          <a:p>
            <a:pPr>
              <a:buNone/>
            </a:pPr>
            <a:r>
              <a:rPr lang="ja-JP" altLang="en-US" sz="2400" dirty="0" smtClean="0">
                <a:latin typeface="MS Mincho" pitchFamily="49" charset="-128"/>
                <a:ea typeface="MS Mincho" pitchFamily="49" charset="-128"/>
              </a:rPr>
              <a:t>　</a:t>
            </a:r>
            <a:r>
              <a:rPr lang="en-US" altLang="zh-CN" sz="2400" dirty="0" smtClean="0">
                <a:latin typeface="MS Mincho" pitchFamily="49" charset="-128"/>
                <a:ea typeface="MS Mincho" pitchFamily="49" charset="-128"/>
              </a:rPr>
              <a:t>c)</a:t>
            </a:r>
            <a:r>
              <a:rPr lang="ja-JP" altLang="en-US" sz="2400" dirty="0" smtClean="0">
                <a:latin typeface="MS Mincho" pitchFamily="49" charset="-128"/>
                <a:ea typeface="MS Mincho" pitchFamily="49" charset="-128"/>
              </a:rPr>
              <a:t>医師不足　　</a:t>
            </a:r>
            <a:endParaRPr lang="en-US" altLang="ja-JP" sz="2400" dirty="0" smtClean="0">
              <a:latin typeface="MS Mincho" pitchFamily="49" charset="-128"/>
              <a:ea typeface="MS Mincho" pitchFamily="49" charset="-128"/>
            </a:endParaRPr>
          </a:p>
          <a:p>
            <a:pPr>
              <a:buNone/>
            </a:pPr>
            <a:endParaRPr lang="en-US" altLang="ja-JP" sz="2400" dirty="0" smtClean="0">
              <a:latin typeface="MS Mincho" pitchFamily="49" charset="-128"/>
              <a:ea typeface="MS Mincho" pitchFamily="49" charset="-128"/>
            </a:endParaRPr>
          </a:p>
          <a:p>
            <a:pPr>
              <a:buNone/>
            </a:pPr>
            <a:r>
              <a:rPr lang="ja-JP" altLang="en-US" sz="2400" dirty="0" smtClean="0">
                <a:latin typeface="MS Mincho" pitchFamily="49" charset="-128"/>
                <a:ea typeface="MS Mincho" pitchFamily="49" charset="-128"/>
              </a:rPr>
              <a:t>　</a:t>
            </a:r>
            <a:r>
              <a:rPr lang="en-US" altLang="ja-JP" sz="2400" dirty="0" smtClean="0">
                <a:latin typeface="MS Mincho" pitchFamily="49" charset="-128"/>
                <a:ea typeface="MS Mincho" pitchFamily="49" charset="-128"/>
              </a:rPr>
              <a:t>d)</a:t>
            </a:r>
            <a:r>
              <a:rPr lang="ja-JP" altLang="en-US" sz="2400" dirty="0" smtClean="0">
                <a:latin typeface="MS Mincho" pitchFamily="49" charset="-128"/>
                <a:ea typeface="MS Mincho" pitchFamily="49" charset="-128"/>
              </a:rPr>
              <a:t>災害（地震、津波、台風、火事）によりデータの損失</a:t>
            </a:r>
          </a:p>
          <a:p>
            <a:pPr>
              <a:buNone/>
            </a:pPr>
            <a:endParaRPr lang="en-US" altLang="ja-JP" sz="2800" dirty="0" smtClean="0">
              <a:latin typeface="MS Mincho" pitchFamily="49" charset="-128"/>
              <a:ea typeface="MS Mincho" pitchFamily="49" charset="-128"/>
            </a:endParaRPr>
          </a:p>
          <a:p>
            <a:pPr>
              <a:buNone/>
            </a:pPr>
            <a:endParaRPr lang="en-US" altLang="zh-CN" sz="2800" dirty="0" smtClean="0">
              <a:latin typeface="MS Mincho" pitchFamily="49" charset="-128"/>
              <a:ea typeface="MS Mincho" pitchFamily="49" charset="-128"/>
            </a:endParaRPr>
          </a:p>
        </p:txBody>
      </p:sp>
      <p:cxnSp>
        <p:nvCxnSpPr>
          <p:cNvPr id="4" name="直線コネクタ 3"/>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5" name="テキスト ボックス 3"/>
          <p:cNvSpPr txBox="1">
            <a:spLocks noChangeArrowheads="1"/>
          </p:cNvSpPr>
          <p:nvPr/>
        </p:nvSpPr>
        <p:spPr bwMode="auto">
          <a:xfrm>
            <a:off x="5329238" y="6524625"/>
            <a:ext cx="3779837" cy="307777"/>
          </a:xfrm>
          <a:prstGeom prst="rect">
            <a:avLst/>
          </a:prstGeom>
          <a:noFill/>
          <a:ln w="9525">
            <a:noFill/>
            <a:miter lim="800000"/>
            <a:headEnd/>
            <a:tailEnd/>
          </a:ln>
        </p:spPr>
        <p:txBody>
          <a:bodyPr>
            <a:spAutoFit/>
          </a:bodyPr>
          <a:lstStyle/>
          <a:p>
            <a:pPr algn="r" eaLnBrk="0" hangingPunct="0">
              <a:defRPr/>
            </a:pPr>
            <a:r>
              <a:rPr lang="ja-JP" altLang="en-US" sz="1400" dirty="0" smtClean="0">
                <a:latin typeface="ＭＳ 明朝" pitchFamily="17" charset="-128"/>
                <a:ea typeface="ＭＳ 明朝" pitchFamily="17" charset="-128"/>
              </a:rPr>
              <a:t>医療分野における</a:t>
            </a:r>
            <a:r>
              <a:rPr lang="en-US" altLang="ja-JP" sz="1400" dirty="0" err="1" smtClean="0">
                <a:latin typeface="ＭＳ 明朝" pitchFamily="17" charset="-128"/>
                <a:ea typeface="ＭＳ 明朝" pitchFamily="17" charset="-128"/>
              </a:rPr>
              <a:t>SaaS</a:t>
            </a:r>
            <a:r>
              <a:rPr lang="ja-JP" altLang="en-US" sz="1400" dirty="0" smtClean="0">
                <a:latin typeface="ＭＳ 明朝" pitchFamily="17" charset="-128"/>
                <a:ea typeface="ＭＳ 明朝" pitchFamily="17" charset="-128"/>
              </a:rPr>
              <a:t>の応用</a:t>
            </a:r>
            <a:endParaRPr lang="ja-JP" altLang="en-US" sz="1400" dirty="0">
              <a:latin typeface="ＭＳ 明朝" pitchFamily="17" charset="-128"/>
              <a:ea typeface="ＭＳ 明朝" pitchFamily="17" charset="-128"/>
            </a:endParaRPr>
          </a:p>
        </p:txBody>
      </p:sp>
      <p:pic>
        <p:nvPicPr>
          <p:cNvPr id="6"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ja-JP" altLang="en-US" sz="3200" dirty="0" smtClean="0">
                <a:latin typeface="ＭＳ 明朝" pitchFamily="17" charset="-128"/>
                <a:ea typeface="ＭＳ 明朝" pitchFamily="17" charset="-128"/>
              </a:rPr>
              <a:t>研究背景（技術面）</a:t>
            </a:r>
            <a:endParaRPr lang="zh-CN" altLang="en-US" sz="3200" dirty="0">
              <a:latin typeface="ＭＳ 明朝" pitchFamily="17" charset="-128"/>
              <a:ea typeface="ＭＳ 明朝" pitchFamily="17" charset="-128"/>
            </a:endParaRPr>
          </a:p>
        </p:txBody>
      </p:sp>
      <p:sp>
        <p:nvSpPr>
          <p:cNvPr id="3" name="内容占位符 2"/>
          <p:cNvSpPr>
            <a:spLocks noGrp="1"/>
          </p:cNvSpPr>
          <p:nvPr>
            <p:ph idx="1"/>
          </p:nvPr>
        </p:nvSpPr>
        <p:spPr>
          <a:xfrm>
            <a:off x="179512" y="1628800"/>
            <a:ext cx="8712968" cy="4669979"/>
          </a:xfrm>
        </p:spPr>
        <p:txBody>
          <a:bodyPr>
            <a:normAutofit/>
          </a:bodyPr>
          <a:lstStyle/>
          <a:p>
            <a:r>
              <a:rPr lang="en-US" altLang="ja-JP" sz="2400" dirty="0" smtClean="0">
                <a:latin typeface="ＭＳ 明朝" pitchFamily="17" charset="-128"/>
                <a:ea typeface="ＭＳ 明朝" pitchFamily="17" charset="-128"/>
              </a:rPr>
              <a:t>IT</a:t>
            </a:r>
            <a:r>
              <a:rPr lang="ja-JP" altLang="en-US" sz="2400" dirty="0" smtClean="0">
                <a:latin typeface="ＭＳ 明朝" pitchFamily="17" charset="-128"/>
                <a:ea typeface="ＭＳ 明朝" pitchFamily="17" charset="-128"/>
              </a:rPr>
              <a:t>技術の進歩により応用できる分野が拡大している</a:t>
            </a:r>
            <a:endParaRPr lang="en-US" altLang="ja-JP" sz="2400" dirty="0" smtClean="0">
              <a:latin typeface="ＭＳ 明朝" pitchFamily="17" charset="-128"/>
              <a:ea typeface="ＭＳ 明朝" pitchFamily="17" charset="-128"/>
            </a:endParaRPr>
          </a:p>
          <a:p>
            <a:pPr>
              <a:buNone/>
            </a:pPr>
            <a:r>
              <a:rPr lang="en-US" altLang="ja-JP" sz="2800" dirty="0" smtClean="0">
                <a:latin typeface="ＭＳ 明朝" pitchFamily="17" charset="-128"/>
                <a:ea typeface="ＭＳ 明朝" pitchFamily="17" charset="-128"/>
              </a:rPr>
              <a:t>  </a:t>
            </a:r>
          </a:p>
          <a:p>
            <a:pPr>
              <a:buNone/>
            </a:pPr>
            <a:r>
              <a:rPr lang="ja-JP" altLang="en-US" sz="2800" dirty="0" smtClean="0">
                <a:latin typeface="ＭＳ 明朝" pitchFamily="17" charset="-128"/>
                <a:ea typeface="ＭＳ 明朝" pitchFamily="17" charset="-128"/>
              </a:rPr>
              <a:t>　</a:t>
            </a:r>
            <a:endParaRPr lang="en-US" altLang="zh-CN" sz="2000" dirty="0" smtClean="0">
              <a:latin typeface="ＭＳ 明朝" pitchFamily="17" charset="-128"/>
              <a:ea typeface="ＭＳ 明朝" pitchFamily="17" charset="-128"/>
            </a:endParaRPr>
          </a:p>
        </p:txBody>
      </p:sp>
      <p:cxnSp>
        <p:nvCxnSpPr>
          <p:cNvPr id="4" name="直線コネクタ 3"/>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5" name="テキスト ボックス 3"/>
          <p:cNvSpPr txBox="1">
            <a:spLocks noChangeArrowheads="1"/>
          </p:cNvSpPr>
          <p:nvPr/>
        </p:nvSpPr>
        <p:spPr bwMode="auto">
          <a:xfrm>
            <a:off x="5329238" y="6524625"/>
            <a:ext cx="3779837" cy="307777"/>
          </a:xfrm>
          <a:prstGeom prst="rect">
            <a:avLst/>
          </a:prstGeom>
          <a:noFill/>
          <a:ln w="9525">
            <a:noFill/>
            <a:miter lim="800000"/>
            <a:headEnd/>
            <a:tailEnd/>
          </a:ln>
        </p:spPr>
        <p:txBody>
          <a:bodyPr>
            <a:spAutoFit/>
          </a:bodyPr>
          <a:lstStyle/>
          <a:p>
            <a:pPr algn="r" eaLnBrk="0" hangingPunct="0">
              <a:defRPr/>
            </a:pPr>
            <a:r>
              <a:rPr lang="ja-JP" altLang="en-US" sz="1400" dirty="0" smtClean="0">
                <a:latin typeface="ＭＳ 明朝" pitchFamily="17" charset="-128"/>
                <a:ea typeface="ＭＳ 明朝" pitchFamily="17" charset="-128"/>
              </a:rPr>
              <a:t>医療分野における</a:t>
            </a:r>
            <a:r>
              <a:rPr lang="en-US" altLang="ja-JP" sz="1400" dirty="0" err="1" smtClean="0">
                <a:latin typeface="ＭＳ 明朝" pitchFamily="17" charset="-128"/>
                <a:ea typeface="ＭＳ 明朝" pitchFamily="17" charset="-128"/>
              </a:rPr>
              <a:t>SaaS</a:t>
            </a:r>
            <a:r>
              <a:rPr lang="ja-JP" altLang="en-US" sz="1400" dirty="0" smtClean="0">
                <a:latin typeface="ＭＳ 明朝" pitchFamily="17" charset="-128"/>
                <a:ea typeface="ＭＳ 明朝" pitchFamily="17" charset="-128"/>
              </a:rPr>
              <a:t>の応用</a:t>
            </a:r>
            <a:endParaRPr lang="ja-JP" altLang="en-US" sz="1400" dirty="0">
              <a:latin typeface="ＭＳ 明朝" pitchFamily="17" charset="-128"/>
              <a:ea typeface="ＭＳ 明朝" pitchFamily="17" charset="-128"/>
            </a:endParaRPr>
          </a:p>
        </p:txBody>
      </p:sp>
      <p:graphicFrame>
        <p:nvGraphicFramePr>
          <p:cNvPr id="8" name="表 6"/>
          <p:cNvGraphicFramePr>
            <a:graphicFrameLocks noGrp="1"/>
          </p:cNvGraphicFramePr>
          <p:nvPr/>
        </p:nvGraphicFramePr>
        <p:xfrm>
          <a:off x="539552" y="2276872"/>
          <a:ext cx="7992888" cy="4170463"/>
        </p:xfrm>
        <a:graphic>
          <a:graphicData uri="http://schemas.openxmlformats.org/drawingml/2006/table">
            <a:tbl>
              <a:tblPr firstRow="1" bandRow="1">
                <a:tableStyleId>{22838BEF-8BB2-4498-84A7-C5851F593DF1}</a:tableStyleId>
              </a:tblPr>
              <a:tblGrid>
                <a:gridCol w="2865375"/>
                <a:gridCol w="5127513"/>
              </a:tblGrid>
              <a:tr h="810090">
                <a:tc>
                  <a:txBody>
                    <a:bodyPr/>
                    <a:lstStyle/>
                    <a:p>
                      <a:pPr algn="ctr"/>
                      <a:r>
                        <a:rPr lang="ja-JP" altLang="en-US" sz="2400" b="0" dirty="0" smtClean="0">
                          <a:latin typeface="ＭＳ 明朝" pitchFamily="17" charset="-128"/>
                          <a:ea typeface="ＭＳ 明朝" pitchFamily="17" charset="-128"/>
                        </a:rPr>
                        <a:t>遠隔医療</a:t>
                      </a:r>
                      <a:r>
                        <a:rPr lang="en-US" altLang="zh-CN" sz="2400" b="0" dirty="0" smtClean="0">
                          <a:latin typeface="ＭＳ 明朝" pitchFamily="17" charset="-128"/>
                          <a:ea typeface="ＭＳ 明朝" pitchFamily="17" charset="-128"/>
                        </a:rPr>
                        <a:t> </a:t>
                      </a:r>
                      <a:endParaRPr kumimoji="1" lang="ja-JP" altLang="en-US" sz="2400" b="0" dirty="0">
                        <a:latin typeface="ＭＳ 明朝" pitchFamily="17" charset="-128"/>
                        <a:ea typeface="ＭＳ 明朝" pitchFamily="17" charset="-128"/>
                      </a:endParaRPr>
                    </a:p>
                  </a:txBody>
                  <a:tcPr anchor="ctr"/>
                </a:tc>
                <a:tc>
                  <a:txBody>
                    <a:bodyPr/>
                    <a:lstStyle/>
                    <a:p>
                      <a:r>
                        <a:rPr lang="ja-JP" altLang="en-US" sz="1600" b="0" dirty="0" smtClean="0">
                          <a:latin typeface="ＭＳ 明朝" pitchFamily="17" charset="-128"/>
                          <a:ea typeface="ＭＳ 明朝" pitchFamily="17" charset="-128"/>
                        </a:rPr>
                        <a:t>医師と患者が遠距離でインターネットなどの通信技術を用いて診療を行う行為</a:t>
                      </a:r>
                      <a:endParaRPr kumimoji="1" lang="ja-JP" altLang="en-US" sz="1600" b="0" dirty="0"/>
                    </a:p>
                  </a:txBody>
                  <a:tcPr anchor="ctr"/>
                </a:tc>
              </a:tr>
              <a:tr h="1050117">
                <a:tc>
                  <a:txBody>
                    <a:bodyPr/>
                    <a:lstStyle/>
                    <a:p>
                      <a:pPr algn="ctr"/>
                      <a:r>
                        <a:rPr lang="ja-JP" altLang="en-US" sz="2400" dirty="0" smtClean="0">
                          <a:latin typeface="ＭＳ 明朝" pitchFamily="17" charset="-128"/>
                          <a:ea typeface="ＭＳ 明朝" pitchFamily="17" charset="-128"/>
                        </a:rPr>
                        <a:t>電子カルテ</a:t>
                      </a:r>
                      <a:endParaRPr kumimoji="1" lang="ja-JP" altLang="en-US" sz="2400" dirty="0">
                        <a:latin typeface="ＭＳ 明朝" pitchFamily="17" charset="-128"/>
                        <a:ea typeface="ＭＳ 明朝" pitchFamily="17" charset="-128"/>
                      </a:endParaRPr>
                    </a:p>
                  </a:txBody>
                  <a:tcPr anchor="ctr"/>
                </a:tc>
                <a:tc>
                  <a:txBody>
                    <a:bodyPr/>
                    <a:lstStyle/>
                    <a:p>
                      <a:r>
                        <a:rPr lang="ja-JP" altLang="en-US" sz="1600" dirty="0" smtClean="0">
                          <a:latin typeface="ＭＳ 明朝" pitchFamily="17" charset="-128"/>
                          <a:ea typeface="ＭＳ 明朝" pitchFamily="17" charset="-128"/>
                        </a:rPr>
                        <a:t>紙のカルテをパソコンのデータに置き換え、電子情報として一括してカルテを編集・管理し、データベースに記録する仕組み</a:t>
                      </a:r>
                      <a:endParaRPr kumimoji="1" lang="ja-JP" altLang="en-US" sz="1600" dirty="0"/>
                    </a:p>
                  </a:txBody>
                  <a:tcPr anchor="ctr"/>
                </a:tc>
              </a:tr>
              <a:tr h="1020113">
                <a:tc>
                  <a:txBody>
                    <a:bodyPr/>
                    <a:lstStyle/>
                    <a:p>
                      <a:pPr algn="ctr"/>
                      <a:r>
                        <a:rPr lang="ja-JP" altLang="en-US" sz="2400" dirty="0" smtClean="0">
                          <a:latin typeface="ＭＳ 明朝" pitchFamily="17" charset="-128"/>
                          <a:ea typeface="ＭＳ 明朝" pitchFamily="17" charset="-128"/>
                        </a:rPr>
                        <a:t>画像処理システム</a:t>
                      </a:r>
                      <a:endParaRPr lang="en-US" altLang="ja-JP" sz="2400" dirty="0" smtClean="0">
                        <a:latin typeface="ＭＳ 明朝" pitchFamily="17" charset="-128"/>
                        <a:ea typeface="ＭＳ 明朝" pitchFamily="17" charset="-128"/>
                      </a:endParaRPr>
                    </a:p>
                    <a:p>
                      <a:pPr algn="ctr"/>
                      <a:r>
                        <a:rPr kumimoji="1" lang="en-US" altLang="ja-JP" sz="2400" dirty="0" smtClean="0">
                          <a:latin typeface="ＭＳ 明朝" pitchFamily="17" charset="-128"/>
                          <a:ea typeface="ＭＳ 明朝" pitchFamily="17" charset="-128"/>
                        </a:rPr>
                        <a:t>PACS</a:t>
                      </a:r>
                      <a:endParaRPr kumimoji="1" lang="ja-JP" altLang="en-US" sz="2400" dirty="0">
                        <a:latin typeface="ＭＳ 明朝" pitchFamily="17" charset="-128"/>
                        <a:ea typeface="ＭＳ 明朝" pitchFamily="17" charset="-128"/>
                      </a:endParaRPr>
                    </a:p>
                  </a:txBody>
                  <a:tcPr anchor="ctr"/>
                </a:tc>
                <a:tc>
                  <a:txBody>
                    <a:bodyPr/>
                    <a:lstStyle/>
                    <a:p>
                      <a:r>
                        <a:rPr lang="en-US" altLang="ja-JP" sz="1600" dirty="0" smtClean="0">
                          <a:latin typeface="ＭＳ 明朝" pitchFamily="17" charset="-128"/>
                          <a:ea typeface="ＭＳ 明朝" pitchFamily="17" charset="-128"/>
                        </a:rPr>
                        <a:t>CT,MRI</a:t>
                      </a:r>
                      <a:r>
                        <a:rPr lang="ja-JP" altLang="en-US" sz="1600" dirty="0" smtClean="0">
                          <a:latin typeface="ＭＳ 明朝" pitchFamily="17" charset="-128"/>
                          <a:ea typeface="ＭＳ 明朝" pitchFamily="17" charset="-128"/>
                        </a:rPr>
                        <a:t>といった画像撮影装置から受信した画像データを保管、閲覧、管理することを目的とする</a:t>
                      </a:r>
                      <a:endParaRPr lang="en-US" altLang="ja-JP" sz="1600" dirty="0" smtClean="0">
                        <a:latin typeface="ＭＳ 明朝" pitchFamily="17" charset="-128"/>
                        <a:ea typeface="ＭＳ 明朝" pitchFamily="17" charset="-128"/>
                      </a:endParaRPr>
                    </a:p>
                  </a:txBody>
                  <a:tcPr anchor="ctr"/>
                </a:tc>
              </a:tr>
              <a:tr h="1290143">
                <a:tc>
                  <a:txBody>
                    <a:bodyPr/>
                    <a:lstStyle/>
                    <a:p>
                      <a:pPr algn="ctr"/>
                      <a:r>
                        <a:rPr lang="ja-JP" altLang="en-US" sz="2400" dirty="0" smtClean="0">
                          <a:latin typeface="ＭＳ 明朝" pitchFamily="17" charset="-128"/>
                          <a:ea typeface="ＭＳ 明朝" pitchFamily="17" charset="-128"/>
                        </a:rPr>
                        <a:t>レセコン</a:t>
                      </a:r>
                      <a:endParaRPr kumimoji="1" lang="ja-JP" altLang="en-US" sz="2400" dirty="0">
                        <a:latin typeface="ＭＳ 明朝" pitchFamily="17" charset="-128"/>
                        <a:ea typeface="ＭＳ 明朝" pitchFamily="17" charset="-128"/>
                      </a:endParaRPr>
                    </a:p>
                  </a:txBody>
                  <a:tcPr anchor="ctr"/>
                </a:tc>
                <a:tc>
                  <a:txBody>
                    <a:bodyPr/>
                    <a:lstStyle/>
                    <a:p>
                      <a:r>
                        <a:rPr lang="ja-JP" altLang="en-US" sz="1600" dirty="0" smtClean="0">
                          <a:latin typeface="ＭＳ 明朝" pitchFamily="17" charset="-128"/>
                          <a:ea typeface="ＭＳ 明朝" pitchFamily="17" charset="-128"/>
                        </a:rPr>
                        <a:t>診療報酬明細書を作成するコンピュータのこと（厚生労働省により</a:t>
                      </a:r>
                      <a:r>
                        <a:rPr lang="en-US" altLang="ja-JP" sz="1600" dirty="0" smtClean="0">
                          <a:latin typeface="ＭＳ 明朝" pitchFamily="17" charset="-128"/>
                          <a:ea typeface="ＭＳ 明朝" pitchFamily="17" charset="-128"/>
                        </a:rPr>
                        <a:t>2011</a:t>
                      </a:r>
                      <a:r>
                        <a:rPr lang="ja-JP" altLang="en-US" sz="1600" dirty="0" smtClean="0">
                          <a:latin typeface="ＭＳ 明朝" pitchFamily="17" charset="-128"/>
                          <a:ea typeface="ＭＳ 明朝" pitchFamily="17" charset="-128"/>
                        </a:rPr>
                        <a:t>年頃にレセプトのインターネット通信を利用した、完全電子請求</a:t>
                      </a:r>
                      <a:r>
                        <a:rPr lang="en-US" altLang="ja-JP" sz="1600" dirty="0" smtClean="0">
                          <a:latin typeface="ＭＳ 明朝" pitchFamily="17" charset="-128"/>
                          <a:ea typeface="ＭＳ 明朝" pitchFamily="17" charset="-128"/>
                        </a:rPr>
                        <a:t>(</a:t>
                      </a:r>
                      <a:r>
                        <a:rPr lang="ja-JP" altLang="en-US" sz="1600" dirty="0" smtClean="0">
                          <a:latin typeface="ＭＳ 明朝" pitchFamily="17" charset="-128"/>
                          <a:ea typeface="ＭＳ 明朝" pitchFamily="17" charset="-128"/>
                        </a:rPr>
                        <a:t>電子化・電算化</a:t>
                      </a:r>
                      <a:r>
                        <a:rPr lang="en-US" altLang="ja-JP" sz="1600" dirty="0" smtClean="0">
                          <a:latin typeface="ＭＳ 明朝" pitchFamily="17" charset="-128"/>
                          <a:ea typeface="ＭＳ 明朝" pitchFamily="17" charset="-128"/>
                        </a:rPr>
                        <a:t>)</a:t>
                      </a:r>
                      <a:r>
                        <a:rPr lang="ja-JP" altLang="en-US" sz="1600" dirty="0" smtClean="0">
                          <a:latin typeface="ＭＳ 明朝" pitchFamily="17" charset="-128"/>
                          <a:ea typeface="ＭＳ 明朝" pitchFamily="17" charset="-128"/>
                        </a:rPr>
                        <a:t>が推し進められている）</a:t>
                      </a:r>
                      <a:endParaRPr kumimoji="1" lang="ja-JP" altLang="en-US" sz="1600" dirty="0"/>
                    </a:p>
                  </a:txBody>
                  <a:tcPr anchor="ctr"/>
                </a:tc>
              </a:tr>
            </a:tbl>
          </a:graphicData>
        </a:graphic>
      </p:graphicFrame>
      <p:pic>
        <p:nvPicPr>
          <p:cNvPr id="9"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ja-JP" altLang="en-US" sz="3200" dirty="0" smtClean="0">
                <a:latin typeface="ＭＳ 明朝" pitchFamily="17" charset="-128"/>
                <a:ea typeface="ＭＳ 明朝" pitchFamily="17" charset="-128"/>
              </a:rPr>
              <a:t>研究目的</a:t>
            </a:r>
            <a:endParaRPr lang="zh-CN" altLang="en-US" sz="3200" dirty="0">
              <a:latin typeface="ＭＳ 明朝" pitchFamily="17" charset="-128"/>
              <a:ea typeface="ＭＳ 明朝" pitchFamily="17" charset="-128"/>
            </a:endParaRPr>
          </a:p>
        </p:txBody>
      </p:sp>
      <p:sp>
        <p:nvSpPr>
          <p:cNvPr id="3" name="内容占位符 2"/>
          <p:cNvSpPr>
            <a:spLocks noGrp="1"/>
          </p:cNvSpPr>
          <p:nvPr>
            <p:ph idx="1"/>
          </p:nvPr>
        </p:nvSpPr>
        <p:spPr>
          <a:xfrm>
            <a:off x="457200" y="1927373"/>
            <a:ext cx="8229600" cy="4525963"/>
          </a:xfrm>
        </p:spPr>
        <p:txBody>
          <a:bodyPr>
            <a:normAutofit/>
          </a:bodyPr>
          <a:lstStyle/>
          <a:p>
            <a:r>
              <a:rPr lang="ja-JP" altLang="en-US" sz="2400" dirty="0" smtClean="0">
                <a:latin typeface="ＭＳ 明朝" pitchFamily="17" charset="-128"/>
                <a:ea typeface="ＭＳ 明朝" pitchFamily="17" charset="-128"/>
              </a:rPr>
              <a:t>クラウドの研究を通じて日中両国の共通課題ーー「医療」に対して医療サービスを向上させる方法を探る。</a:t>
            </a:r>
            <a:endParaRPr lang="en-US" altLang="ja-JP" sz="2400" dirty="0" smtClean="0">
              <a:latin typeface="ＭＳ 明朝" pitchFamily="17" charset="-128"/>
              <a:ea typeface="ＭＳ 明朝" pitchFamily="17" charset="-128"/>
            </a:endParaRPr>
          </a:p>
          <a:p>
            <a:endParaRPr lang="en-US" altLang="ja-JP" sz="2400" dirty="0" smtClean="0">
              <a:latin typeface="ＭＳ 明朝" pitchFamily="17" charset="-128"/>
              <a:ea typeface="ＭＳ 明朝" pitchFamily="17" charset="-128"/>
            </a:endParaRPr>
          </a:p>
          <a:p>
            <a:r>
              <a:rPr lang="ja-JP" altLang="ja-JP" sz="2400" dirty="0" smtClean="0">
                <a:latin typeface="ＭＳ 明朝" pitchFamily="17" charset="-128"/>
                <a:ea typeface="ＭＳ 明朝" pitchFamily="17" charset="-128"/>
              </a:rPr>
              <a:t>日本と中国にある提供者と供給者両側のインタビューを通じて</a:t>
            </a:r>
            <a:r>
              <a:rPr lang="ja-JP" altLang="en-US" sz="2400" dirty="0" smtClean="0">
                <a:latin typeface="ＭＳ 明朝" pitchFamily="17" charset="-128"/>
                <a:ea typeface="ＭＳ 明朝" pitchFamily="17" charset="-128"/>
              </a:rPr>
              <a:t>医療</a:t>
            </a:r>
            <a:r>
              <a:rPr lang="en-US" altLang="ja-JP" sz="2400" dirty="0" smtClean="0">
                <a:latin typeface="ＭＳ 明朝" pitchFamily="17" charset="-128"/>
                <a:ea typeface="ＭＳ 明朝" pitchFamily="17" charset="-128"/>
              </a:rPr>
              <a:t>IT</a:t>
            </a:r>
            <a:r>
              <a:rPr lang="ja-JP" altLang="en-US" sz="2400" dirty="0" smtClean="0">
                <a:latin typeface="ＭＳ 明朝" pitchFamily="17" charset="-128"/>
                <a:ea typeface="ＭＳ 明朝" pitchFamily="17" charset="-128"/>
              </a:rPr>
              <a:t>現状を把握し、意識ずれを見つける</a:t>
            </a:r>
            <a:endParaRPr lang="en-US" altLang="zh-CN" sz="2400" dirty="0" smtClean="0">
              <a:latin typeface="ＭＳ 明朝" pitchFamily="17" charset="-128"/>
              <a:ea typeface="ＭＳ 明朝" pitchFamily="17" charset="-128"/>
            </a:endParaRPr>
          </a:p>
          <a:p>
            <a:pPr>
              <a:lnSpc>
                <a:spcPct val="80000"/>
              </a:lnSpc>
              <a:buNone/>
            </a:pPr>
            <a:endParaRPr lang="en-US" altLang="zh-CN" sz="2400" dirty="0" smtClean="0">
              <a:latin typeface="ＭＳ 明朝" pitchFamily="17" charset="-128"/>
              <a:ea typeface="ＭＳ 明朝" pitchFamily="17" charset="-128"/>
            </a:endParaRPr>
          </a:p>
          <a:p>
            <a:pPr>
              <a:lnSpc>
                <a:spcPct val="80000"/>
              </a:lnSpc>
            </a:pPr>
            <a:r>
              <a:rPr lang="ja-JP" altLang="en-US" sz="2400" dirty="0" smtClean="0">
                <a:latin typeface="ＭＳ 明朝" pitchFamily="17" charset="-128"/>
                <a:ea typeface="ＭＳ 明朝" pitchFamily="17" charset="-128"/>
              </a:rPr>
              <a:t>医療業界にクラウドサービスを普及させるための提案</a:t>
            </a:r>
            <a:endParaRPr lang="zh-CN" altLang="en-US" sz="2400" dirty="0">
              <a:latin typeface="ＭＳ 明朝" pitchFamily="17" charset="-128"/>
              <a:ea typeface="ＭＳ 明朝" pitchFamily="17" charset="-128"/>
            </a:endParaRPr>
          </a:p>
        </p:txBody>
      </p:sp>
      <p:cxnSp>
        <p:nvCxnSpPr>
          <p:cNvPr id="4" name="直線コネクタ 3"/>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5" name="テキスト ボックス 3"/>
          <p:cNvSpPr txBox="1">
            <a:spLocks noChangeArrowheads="1"/>
          </p:cNvSpPr>
          <p:nvPr/>
        </p:nvSpPr>
        <p:spPr bwMode="auto">
          <a:xfrm>
            <a:off x="5329238" y="6524625"/>
            <a:ext cx="3779837" cy="307777"/>
          </a:xfrm>
          <a:prstGeom prst="rect">
            <a:avLst/>
          </a:prstGeom>
          <a:noFill/>
          <a:ln w="9525">
            <a:noFill/>
            <a:miter lim="800000"/>
            <a:headEnd/>
            <a:tailEnd/>
          </a:ln>
        </p:spPr>
        <p:txBody>
          <a:bodyPr>
            <a:spAutoFit/>
          </a:bodyPr>
          <a:lstStyle/>
          <a:p>
            <a:pPr algn="r" eaLnBrk="0" hangingPunct="0">
              <a:defRPr/>
            </a:pPr>
            <a:r>
              <a:rPr lang="ja-JP" altLang="en-US" sz="1400" dirty="0" smtClean="0">
                <a:latin typeface="ＭＳ 明朝" pitchFamily="17" charset="-128"/>
                <a:ea typeface="ＭＳ 明朝" pitchFamily="17" charset="-128"/>
              </a:rPr>
              <a:t>医療分野における</a:t>
            </a:r>
            <a:r>
              <a:rPr lang="en-US" altLang="ja-JP" sz="1400" dirty="0" err="1" smtClean="0">
                <a:latin typeface="ＭＳ 明朝" pitchFamily="17" charset="-128"/>
                <a:ea typeface="ＭＳ 明朝" pitchFamily="17" charset="-128"/>
              </a:rPr>
              <a:t>SaaS</a:t>
            </a:r>
            <a:r>
              <a:rPr lang="ja-JP" altLang="en-US" sz="1400" dirty="0" smtClean="0">
                <a:latin typeface="ＭＳ 明朝" pitchFamily="17" charset="-128"/>
                <a:ea typeface="ＭＳ 明朝" pitchFamily="17" charset="-128"/>
              </a:rPr>
              <a:t>の応用</a:t>
            </a:r>
            <a:endParaRPr lang="ja-JP" altLang="en-US" sz="1400" dirty="0">
              <a:latin typeface="ＭＳ 明朝" pitchFamily="17" charset="-128"/>
              <a:ea typeface="ＭＳ 明朝" pitchFamily="17" charset="-128"/>
            </a:endParaRPr>
          </a:p>
        </p:txBody>
      </p:sp>
      <p:pic>
        <p:nvPicPr>
          <p:cNvPr id="6"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sz="3200" dirty="0" smtClean="0">
                <a:latin typeface="ＭＳ 明朝" pitchFamily="17" charset="-128"/>
                <a:ea typeface="ＭＳ 明朝" pitchFamily="17" charset="-128"/>
              </a:rPr>
              <a:t>研究</a:t>
            </a:r>
            <a:r>
              <a:rPr lang="ja-JP" altLang="en-US" sz="3200" dirty="0" smtClean="0">
                <a:latin typeface="ＭＳ 明朝" pitchFamily="17" charset="-128"/>
                <a:ea typeface="ＭＳ 明朝" pitchFamily="17" charset="-128"/>
              </a:rPr>
              <a:t>背景</a:t>
            </a:r>
            <a:endParaRPr kumimoji="1" lang="ja-JP" altLang="en-US" sz="3200" dirty="0">
              <a:latin typeface="ＭＳ 明朝" pitchFamily="17" charset="-128"/>
              <a:ea typeface="ＭＳ 明朝" pitchFamily="17" charset="-128"/>
            </a:endParaRPr>
          </a:p>
        </p:txBody>
      </p:sp>
      <p:sp>
        <p:nvSpPr>
          <p:cNvPr id="3" name="コンテンツ プレースホルダ 2"/>
          <p:cNvSpPr>
            <a:spLocks noGrp="1"/>
          </p:cNvSpPr>
          <p:nvPr>
            <p:ph idx="1"/>
          </p:nvPr>
        </p:nvSpPr>
        <p:spPr>
          <a:xfrm>
            <a:off x="5724128" y="1600200"/>
            <a:ext cx="3168352" cy="4525963"/>
          </a:xfrm>
        </p:spPr>
        <p:txBody>
          <a:bodyPr>
            <a:normAutofit/>
          </a:bodyPr>
          <a:lstStyle/>
          <a:p>
            <a:pPr>
              <a:buNone/>
            </a:pPr>
            <a:endParaRPr lang="en-US" altLang="ja-JP" sz="1600" dirty="0" smtClean="0"/>
          </a:p>
          <a:p>
            <a:pPr>
              <a:buNone/>
            </a:pPr>
            <a:endParaRPr lang="en-US" altLang="ja-JP" sz="1600" dirty="0" smtClean="0"/>
          </a:p>
          <a:p>
            <a:r>
              <a:rPr lang="ja-JP" altLang="en-US" sz="2000" dirty="0" smtClean="0"/>
              <a:t>将来</a:t>
            </a:r>
            <a:r>
              <a:rPr lang="ja-JP" altLang="en-US" sz="2000" dirty="0" smtClean="0"/>
              <a:t>クラウド市場の拡大を見込み</a:t>
            </a:r>
            <a:endParaRPr lang="en-US" altLang="ja-JP" sz="2000" dirty="0" smtClean="0"/>
          </a:p>
          <a:p>
            <a:pPr>
              <a:buNone/>
            </a:pPr>
            <a:endParaRPr lang="en-US" altLang="ja-JP" sz="2000" dirty="0" smtClean="0"/>
          </a:p>
          <a:p>
            <a:r>
              <a:rPr lang="ja-JP" altLang="en-US" sz="2000" dirty="0" smtClean="0"/>
              <a:t>社会</a:t>
            </a:r>
            <a:r>
              <a:rPr lang="ja-JP" altLang="en-US" sz="2000" dirty="0" smtClean="0"/>
              <a:t>資源の効率運用、社会問題の対策としての効果が期待される</a:t>
            </a:r>
            <a:endParaRPr lang="en-US" altLang="ja-JP" sz="2000" dirty="0" smtClean="0"/>
          </a:p>
          <a:p>
            <a:pPr>
              <a:buNone/>
            </a:pPr>
            <a:endParaRPr lang="en-US" altLang="ja-JP" sz="2000" dirty="0" smtClean="0"/>
          </a:p>
          <a:p>
            <a:r>
              <a:rPr lang="ja-JP" altLang="ja-JP" sz="2000" dirty="0" smtClean="0"/>
              <a:t>アジア</a:t>
            </a:r>
            <a:r>
              <a:rPr lang="ja-JP" altLang="ja-JP" sz="2000" dirty="0" smtClean="0"/>
              <a:t>市場においての発展がまだ始まった段階</a:t>
            </a:r>
            <a:r>
              <a:rPr lang="ja-JP" altLang="en-US" sz="2400" dirty="0" smtClean="0"/>
              <a:t>　</a:t>
            </a:r>
            <a:endParaRPr lang="en-US" altLang="ja-JP" sz="2400" dirty="0" smtClean="0"/>
          </a:p>
          <a:p>
            <a:pPr>
              <a:buNone/>
            </a:pPr>
            <a:r>
              <a:rPr lang="ja-JP" altLang="en-US" sz="2400" dirty="0" smtClean="0"/>
              <a:t>　　　</a:t>
            </a:r>
            <a:endParaRPr lang="en-US" altLang="ja-JP" sz="2400" dirty="0" smtClean="0"/>
          </a:p>
          <a:p>
            <a:endParaRPr kumimoji="1" lang="en-US" altLang="ja-JP" sz="2800" dirty="0" smtClean="0">
              <a:latin typeface="ＭＳ 明朝" pitchFamily="17" charset="-128"/>
              <a:ea typeface="ＭＳ 明朝" pitchFamily="17" charset="-128"/>
            </a:endParaRPr>
          </a:p>
          <a:p>
            <a:endParaRPr lang="en-US" altLang="ja-JP" sz="2800" dirty="0" smtClean="0"/>
          </a:p>
          <a:p>
            <a:endParaRPr kumimoji="1" lang="ja-JP" altLang="en-US" sz="2800" dirty="0">
              <a:latin typeface="ＭＳ 明朝" pitchFamily="17" charset="-128"/>
              <a:ea typeface="ＭＳ 明朝" pitchFamily="17" charset="-128"/>
            </a:endParaRPr>
          </a:p>
        </p:txBody>
      </p:sp>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pic>
        <p:nvPicPr>
          <p:cNvPr id="7" name="Picture 2" descr="\\disk01\home\s1020610\Desktop\発表\cloud9.jpg"/>
          <p:cNvPicPr>
            <a:picLocks noChangeAspect="1" noChangeArrowheads="1"/>
          </p:cNvPicPr>
          <p:nvPr/>
        </p:nvPicPr>
        <p:blipFill>
          <a:blip r:embed="rId3" cstate="print"/>
          <a:srcRect/>
          <a:stretch>
            <a:fillRect/>
          </a:stretch>
        </p:blipFill>
        <p:spPr bwMode="auto">
          <a:xfrm>
            <a:off x="8244408" y="205757"/>
            <a:ext cx="648072" cy="270915"/>
          </a:xfrm>
          <a:prstGeom prst="rect">
            <a:avLst/>
          </a:prstGeom>
          <a:noFill/>
        </p:spPr>
      </p:pic>
      <p:sp>
        <p:nvSpPr>
          <p:cNvPr id="11" name="テキスト ボックス 10"/>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en-US" sz="1400" dirty="0" smtClean="0">
                <a:latin typeface="ＭＳ 明朝" pitchFamily="17" charset="-128"/>
                <a:ea typeface="ＭＳ 明朝" pitchFamily="17" charset="-128"/>
              </a:rPr>
              <a:t>クラウド（</a:t>
            </a:r>
            <a:r>
              <a:rPr lang="en-US" altLang="ja-JP" sz="1400" dirty="0" err="1" smtClean="0">
                <a:latin typeface="ＭＳ 明朝" pitchFamily="17" charset="-128"/>
                <a:ea typeface="ＭＳ 明朝" pitchFamily="17" charset="-128"/>
              </a:rPr>
              <a:t>SaaS</a:t>
            </a:r>
            <a:r>
              <a:rPr lang="ja-JP" altLang="en-US" sz="1400" dirty="0" smtClean="0">
                <a:latin typeface="ＭＳ 明朝" pitchFamily="17" charset="-128"/>
                <a:ea typeface="ＭＳ 明朝" pitchFamily="17" charset="-128"/>
              </a:rPr>
              <a:t>）の現状調査</a:t>
            </a:r>
            <a:endParaRPr lang="ja-JP" altLang="en-US" sz="1400" dirty="0">
              <a:latin typeface="ＭＳ 明朝" pitchFamily="17" charset="-128"/>
              <a:ea typeface="ＭＳ 明朝" pitchFamily="17" charset="-128"/>
            </a:endParaRPr>
          </a:p>
        </p:txBody>
      </p:sp>
      <p:graphicFrame>
        <p:nvGraphicFramePr>
          <p:cNvPr id="8" name="图表 7"/>
          <p:cNvGraphicFramePr/>
          <p:nvPr/>
        </p:nvGraphicFramePr>
        <p:xfrm>
          <a:off x="467544" y="1844824"/>
          <a:ext cx="5112568" cy="3672408"/>
        </p:xfrm>
        <a:graphic>
          <a:graphicData uri="http://schemas.openxmlformats.org/drawingml/2006/chart">
            <c:chart xmlns:c="http://schemas.openxmlformats.org/drawingml/2006/chart" xmlns:r="http://schemas.openxmlformats.org/officeDocument/2006/relationships" r:id="rId4"/>
          </a:graphicData>
        </a:graphic>
      </p:graphicFrame>
      <p:sp>
        <p:nvSpPr>
          <p:cNvPr id="52225" name="Rectangle 1"/>
          <p:cNvSpPr>
            <a:spLocks noChangeArrowheads="1"/>
          </p:cNvSpPr>
          <p:nvPr/>
        </p:nvSpPr>
        <p:spPr bwMode="auto">
          <a:xfrm>
            <a:off x="395536" y="5013176"/>
            <a:ext cx="5184576"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52400" algn="ctr"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MS Mincho" pitchFamily="49" charset="-128"/>
                <a:ea typeface="MS Mincho" pitchFamily="49" charset="-128"/>
                <a:cs typeface="Times New Roman" pitchFamily="18" charset="0"/>
              </a:rPr>
              <a:t>2010</a:t>
            </a:r>
            <a:r>
              <a:rPr kumimoji="0" lang="ja-JP" altLang="en-US" sz="1200" b="0" i="0" u="none" strike="noStrike" cap="none" normalizeH="0" baseline="0" dirty="0" smtClean="0">
                <a:ln>
                  <a:noFill/>
                </a:ln>
                <a:solidFill>
                  <a:schemeClr val="tx1"/>
                </a:solidFill>
                <a:effectLst/>
                <a:latin typeface="MS Mincho" pitchFamily="49" charset="-128"/>
                <a:ea typeface="MS Mincho" pitchFamily="49" charset="-128"/>
                <a:cs typeface="Times New Roman" pitchFamily="18" charset="0"/>
              </a:rPr>
              <a:t>年</a:t>
            </a:r>
            <a:r>
              <a:rPr kumimoji="0" lang="en-US" altLang="ja-JP" sz="1200" b="0" i="0" u="none" strike="noStrike" cap="none" normalizeH="0" baseline="0" dirty="0" smtClean="0">
                <a:ln>
                  <a:noFill/>
                </a:ln>
                <a:solidFill>
                  <a:schemeClr val="tx1"/>
                </a:solidFill>
                <a:effectLst/>
                <a:latin typeface="MS Mincho" pitchFamily="49" charset="-128"/>
                <a:ea typeface="MS Mincho" pitchFamily="49" charset="-128"/>
                <a:cs typeface="Times New Roman" pitchFamily="18" charset="0"/>
              </a:rPr>
              <a:t>-2015</a:t>
            </a:r>
            <a:r>
              <a:rPr kumimoji="0" lang="ja-JP" altLang="en-US" sz="1200" b="0" i="0" u="none" strike="noStrike" cap="none" normalizeH="0" baseline="0" dirty="0" smtClean="0">
                <a:ln>
                  <a:noFill/>
                </a:ln>
                <a:solidFill>
                  <a:schemeClr val="tx1"/>
                </a:solidFill>
                <a:effectLst/>
                <a:latin typeface="MS Mincho" pitchFamily="49" charset="-128"/>
                <a:ea typeface="MS Mincho" pitchFamily="49" charset="-128"/>
                <a:cs typeface="Times New Roman" pitchFamily="18" charset="0"/>
              </a:rPr>
              <a:t>年クラウドサービス費用予想</a:t>
            </a:r>
            <a:endParaRPr kumimoji="0" lang="en-US" altLang="zh-CN" sz="9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152400" algn="ctr"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MS Mincho" pitchFamily="49" charset="-128"/>
                <a:ea typeface="MS Mincho" pitchFamily="49" charset="-128"/>
                <a:cs typeface="Times New Roman" pitchFamily="18" charset="0"/>
              </a:rPr>
              <a:t>（</a:t>
            </a:r>
            <a:r>
              <a:rPr kumimoji="0" lang="en-US" altLang="ja-JP" sz="1200" b="0" i="0" u="none" strike="noStrike" cap="none" normalizeH="0" baseline="0" dirty="0" smtClean="0">
                <a:ln>
                  <a:noFill/>
                </a:ln>
                <a:solidFill>
                  <a:schemeClr val="tx1"/>
                </a:solidFill>
                <a:effectLst/>
                <a:latin typeface="MS Mincho" pitchFamily="49" charset="-128"/>
                <a:ea typeface="MS Mincho" pitchFamily="49" charset="-128"/>
                <a:cs typeface="Times New Roman" pitchFamily="18" charset="0"/>
              </a:rPr>
              <a:t>www.199it.com</a:t>
            </a:r>
            <a:r>
              <a:rPr kumimoji="0" lang="ja-JP" altLang="en-US" sz="1200" b="0" i="0" u="none" strike="noStrike" cap="none" normalizeH="0" baseline="0" dirty="0" smtClean="0">
                <a:ln>
                  <a:noFill/>
                </a:ln>
                <a:solidFill>
                  <a:schemeClr val="tx1"/>
                </a:solidFill>
                <a:effectLst/>
                <a:latin typeface="MS Mincho" pitchFamily="49" charset="-128"/>
                <a:ea typeface="MS Mincho" pitchFamily="49" charset="-128"/>
                <a:cs typeface="Times New Roman" pitchFamily="18" charset="0"/>
              </a:rPr>
              <a:t>による整理された</a:t>
            </a:r>
            <a:r>
              <a:rPr kumimoji="0" lang="en-US" altLang="ja-JP" sz="1200" b="0" i="0" u="none" strike="noStrike" cap="none" normalizeH="0" baseline="0" dirty="0" smtClean="0">
                <a:ln>
                  <a:noFill/>
                </a:ln>
                <a:solidFill>
                  <a:schemeClr val="tx1"/>
                </a:solidFill>
                <a:effectLst/>
                <a:latin typeface="MS Mincho" pitchFamily="49" charset="-128"/>
                <a:ea typeface="MS Mincho" pitchFamily="49" charset="-128"/>
                <a:cs typeface="Times New Roman" pitchFamily="18" charset="0"/>
              </a:rPr>
              <a:t>Gartner</a:t>
            </a:r>
            <a:r>
              <a:rPr kumimoji="0" lang="ja-JP" altLang="en-US" sz="1200" b="0" i="0" u="none" strike="noStrike" cap="none" normalizeH="0" baseline="0" dirty="0" smtClean="0">
                <a:ln>
                  <a:noFill/>
                </a:ln>
                <a:solidFill>
                  <a:schemeClr val="tx1"/>
                </a:solidFill>
                <a:effectLst/>
                <a:latin typeface="MS Mincho" pitchFamily="49" charset="-128"/>
                <a:ea typeface="MS Mincho" pitchFamily="49" charset="-128"/>
                <a:cs typeface="Times New Roman" pitchFamily="18" charset="0"/>
              </a:rPr>
              <a:t>の調査報告を基に作成）</a:t>
            </a:r>
            <a:endParaRPr kumimoji="0" lang="zh-CN" altLang="en-US" sz="9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152400" algn="ctr" defTabSz="914400" rtl="0" eaLnBrk="0" fontAlgn="base" latinLnBrk="0" hangingPunct="0">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
            </a:r>
            <a:br>
              <a:rPr kumimoji="0" lang="zh-CN" altLang="en-US"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br>
            <a:endParaRPr kumimoji="0" lang="zh-CN" altLang="en-US"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52226" name="Rectangle 2"/>
          <p:cNvSpPr>
            <a:spLocks noChangeArrowheads="1"/>
          </p:cNvSpPr>
          <p:nvPr/>
        </p:nvSpPr>
        <p:spPr bwMode="auto">
          <a:xfrm>
            <a:off x="0" y="457200"/>
            <a:ext cx="3017838" cy="7938"/>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ja-JP" altLang="en-US" sz="3200" dirty="0" smtClean="0">
                <a:latin typeface="ＭＳ 明朝" pitchFamily="17" charset="-128"/>
                <a:ea typeface="ＭＳ 明朝" pitchFamily="17" charset="-128"/>
              </a:rPr>
              <a:t>研究方法</a:t>
            </a:r>
            <a:endParaRPr lang="zh-CN" altLang="en-US" sz="3200" dirty="0">
              <a:latin typeface="ＭＳ 明朝" pitchFamily="17" charset="-128"/>
              <a:ea typeface="ＭＳ 明朝" pitchFamily="17" charset="-128"/>
            </a:endParaRPr>
          </a:p>
        </p:txBody>
      </p:sp>
      <p:sp>
        <p:nvSpPr>
          <p:cNvPr id="3" name="内容占位符 2"/>
          <p:cNvSpPr>
            <a:spLocks noGrp="1"/>
          </p:cNvSpPr>
          <p:nvPr>
            <p:ph idx="1"/>
          </p:nvPr>
        </p:nvSpPr>
        <p:spPr>
          <a:xfrm>
            <a:off x="457200" y="2071389"/>
            <a:ext cx="8229600" cy="4525963"/>
          </a:xfrm>
        </p:spPr>
        <p:txBody>
          <a:bodyPr>
            <a:normAutofit/>
          </a:bodyPr>
          <a:lstStyle/>
          <a:p>
            <a:pPr>
              <a:lnSpc>
                <a:spcPct val="150000"/>
              </a:lnSpc>
            </a:pPr>
            <a:r>
              <a:rPr lang="ja-JP" altLang="ja-JP" sz="2400" dirty="0" smtClean="0">
                <a:latin typeface="ＭＳ 明朝" pitchFamily="17" charset="-128"/>
                <a:ea typeface="ＭＳ 明朝" pitchFamily="17" charset="-128"/>
              </a:rPr>
              <a:t>日本と中国における</a:t>
            </a:r>
            <a:r>
              <a:rPr lang="en-US" altLang="ja-JP" sz="2400" dirty="0" smtClean="0">
                <a:latin typeface="ＭＳ 明朝" pitchFamily="17" charset="-128"/>
                <a:ea typeface="ＭＳ 明朝" pitchFamily="17" charset="-128"/>
              </a:rPr>
              <a:t>IT</a:t>
            </a:r>
            <a:r>
              <a:rPr lang="ja-JP" altLang="ja-JP" sz="2400" dirty="0" smtClean="0">
                <a:latin typeface="ＭＳ 明朝" pitchFamily="17" charset="-128"/>
                <a:ea typeface="ＭＳ 明朝" pitchFamily="17" charset="-128"/>
              </a:rPr>
              <a:t>会社と医療機関のインタビュー調査を実施し</a:t>
            </a:r>
            <a:r>
              <a:rPr lang="ja-JP" altLang="en-US" sz="2400" dirty="0" smtClean="0">
                <a:latin typeface="ＭＳ 明朝" pitchFamily="17" charset="-128"/>
                <a:ea typeface="ＭＳ 明朝" pitchFamily="17" charset="-128"/>
              </a:rPr>
              <a:t>、インタビューのデータに基づいて研究課題を作成した。</a:t>
            </a:r>
            <a:endParaRPr lang="en-US" altLang="ja-JP" sz="2400" dirty="0" smtClean="0">
              <a:latin typeface="ＭＳ 明朝" pitchFamily="17" charset="-128"/>
              <a:ea typeface="ＭＳ 明朝" pitchFamily="17" charset="-128"/>
            </a:endParaRPr>
          </a:p>
          <a:p>
            <a:pPr>
              <a:lnSpc>
                <a:spcPct val="80000"/>
              </a:lnSpc>
              <a:buNone/>
            </a:pPr>
            <a:endParaRPr lang="zh-CN" altLang="en-US" sz="2400" dirty="0">
              <a:latin typeface="ＭＳ 明朝" pitchFamily="17" charset="-128"/>
              <a:ea typeface="ＭＳ 明朝" pitchFamily="17" charset="-128"/>
            </a:endParaRPr>
          </a:p>
        </p:txBody>
      </p:sp>
      <p:cxnSp>
        <p:nvCxnSpPr>
          <p:cNvPr id="4" name="直線コネクタ 3"/>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5" name="テキスト ボックス 3"/>
          <p:cNvSpPr txBox="1">
            <a:spLocks noChangeArrowheads="1"/>
          </p:cNvSpPr>
          <p:nvPr/>
        </p:nvSpPr>
        <p:spPr bwMode="auto">
          <a:xfrm>
            <a:off x="5329238" y="6524625"/>
            <a:ext cx="3779837" cy="307777"/>
          </a:xfrm>
          <a:prstGeom prst="rect">
            <a:avLst/>
          </a:prstGeom>
          <a:noFill/>
          <a:ln w="9525">
            <a:noFill/>
            <a:miter lim="800000"/>
            <a:headEnd/>
            <a:tailEnd/>
          </a:ln>
        </p:spPr>
        <p:txBody>
          <a:bodyPr>
            <a:spAutoFit/>
          </a:bodyPr>
          <a:lstStyle/>
          <a:p>
            <a:pPr algn="r" eaLnBrk="0" hangingPunct="0">
              <a:defRPr/>
            </a:pPr>
            <a:r>
              <a:rPr lang="ja-JP" altLang="en-US" sz="1400" dirty="0" smtClean="0">
                <a:latin typeface="ＭＳ 明朝" pitchFamily="17" charset="-128"/>
                <a:ea typeface="ＭＳ 明朝" pitchFamily="17" charset="-128"/>
              </a:rPr>
              <a:t>医療分野における</a:t>
            </a:r>
            <a:r>
              <a:rPr lang="en-US" altLang="ja-JP" sz="1400" dirty="0" err="1" smtClean="0">
                <a:latin typeface="ＭＳ 明朝" pitchFamily="17" charset="-128"/>
                <a:ea typeface="ＭＳ 明朝" pitchFamily="17" charset="-128"/>
              </a:rPr>
              <a:t>SaaS</a:t>
            </a:r>
            <a:r>
              <a:rPr lang="ja-JP" altLang="en-US" sz="1400" dirty="0" smtClean="0">
                <a:latin typeface="ＭＳ 明朝" pitchFamily="17" charset="-128"/>
                <a:ea typeface="ＭＳ 明朝" pitchFamily="17" charset="-128"/>
              </a:rPr>
              <a:t>の応用</a:t>
            </a:r>
            <a:endParaRPr lang="ja-JP" altLang="en-US" sz="1400" dirty="0">
              <a:latin typeface="ＭＳ 明朝" pitchFamily="17" charset="-128"/>
              <a:ea typeface="ＭＳ 明朝" pitchFamily="17" charset="-128"/>
            </a:endParaRPr>
          </a:p>
        </p:txBody>
      </p:sp>
      <p:pic>
        <p:nvPicPr>
          <p:cNvPr id="6"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ja-JP" altLang="en-US" sz="3200" dirty="0" smtClean="0">
                <a:latin typeface="ＭＳ 明朝" pitchFamily="17" charset="-128"/>
                <a:ea typeface="ＭＳ 明朝" pitchFamily="17" charset="-128"/>
              </a:rPr>
              <a:t>研究調査と結果（利用側、中国）</a:t>
            </a:r>
            <a:endParaRPr lang="zh-CN" altLang="en-US" sz="3200" dirty="0">
              <a:latin typeface="ＭＳ 明朝" pitchFamily="17" charset="-128"/>
              <a:ea typeface="ＭＳ 明朝" pitchFamily="17" charset="-128"/>
            </a:endParaRPr>
          </a:p>
        </p:txBody>
      </p:sp>
      <p:sp>
        <p:nvSpPr>
          <p:cNvPr id="3" name="内容占位符 2"/>
          <p:cNvSpPr>
            <a:spLocks noGrp="1"/>
          </p:cNvSpPr>
          <p:nvPr>
            <p:ph idx="1"/>
          </p:nvPr>
        </p:nvSpPr>
        <p:spPr>
          <a:xfrm>
            <a:off x="467544" y="1772816"/>
            <a:ext cx="8229600" cy="4941168"/>
          </a:xfrm>
        </p:spPr>
        <p:txBody>
          <a:bodyPr>
            <a:normAutofit/>
          </a:bodyPr>
          <a:lstStyle/>
          <a:p>
            <a:r>
              <a:rPr lang="ja-JP" altLang="ja-JP" sz="2400" dirty="0" smtClean="0">
                <a:latin typeface="ＭＳ 明朝" pitchFamily="17" charset="-128"/>
                <a:ea typeface="ＭＳ 明朝" pitchFamily="17" charset="-128"/>
              </a:rPr>
              <a:t>クラウドは医療分野にまだまだ普及していない</a:t>
            </a:r>
            <a:r>
              <a:rPr lang="ja-JP" altLang="en-US" sz="2400" dirty="0" smtClean="0">
                <a:latin typeface="ＭＳ 明朝" pitchFamily="17" charset="-128"/>
                <a:ea typeface="ＭＳ 明朝" pitchFamily="17" charset="-128"/>
              </a:rPr>
              <a:t>。</a:t>
            </a:r>
            <a:endParaRPr lang="en-US" altLang="ja-JP" sz="2400" dirty="0" smtClean="0">
              <a:latin typeface="ＭＳ 明朝" pitchFamily="17" charset="-128"/>
              <a:ea typeface="ＭＳ 明朝" pitchFamily="17" charset="-128"/>
            </a:endParaRPr>
          </a:p>
          <a:p>
            <a:endParaRPr lang="en-US" altLang="ja-JP" sz="2400" dirty="0" smtClean="0">
              <a:latin typeface="ＭＳ 明朝" pitchFamily="17" charset="-128"/>
              <a:ea typeface="ＭＳ 明朝" pitchFamily="17" charset="-128"/>
            </a:endParaRPr>
          </a:p>
          <a:p>
            <a:r>
              <a:rPr lang="ja-JP" altLang="ja-JP" sz="2400" dirty="0" smtClean="0">
                <a:latin typeface="ＭＳ 明朝" pitchFamily="17" charset="-128"/>
                <a:ea typeface="ＭＳ 明朝" pitchFamily="17" charset="-128"/>
              </a:rPr>
              <a:t>医療システムの情報化に対する重視度はまだ足りない</a:t>
            </a:r>
            <a:r>
              <a:rPr lang="ja-JP" altLang="en-US" sz="2400" dirty="0" smtClean="0">
                <a:latin typeface="ＭＳ 明朝" pitchFamily="17" charset="-128"/>
                <a:ea typeface="ＭＳ 明朝" pitchFamily="17" charset="-128"/>
              </a:rPr>
              <a:t>。</a:t>
            </a:r>
            <a:endParaRPr lang="en-US" altLang="ja-JP" sz="2400" dirty="0" smtClean="0">
              <a:latin typeface="ＭＳ 明朝" pitchFamily="17" charset="-128"/>
              <a:ea typeface="ＭＳ 明朝" pitchFamily="17" charset="-128"/>
            </a:endParaRPr>
          </a:p>
          <a:p>
            <a:endParaRPr lang="en-US" altLang="ja-JP" sz="2400" dirty="0" smtClean="0">
              <a:latin typeface="ＭＳ 明朝" pitchFamily="17" charset="-128"/>
              <a:ea typeface="ＭＳ 明朝" pitchFamily="17" charset="-128"/>
            </a:endParaRPr>
          </a:p>
          <a:p>
            <a:r>
              <a:rPr lang="ja-JP" altLang="en-US" sz="2400" dirty="0" smtClean="0">
                <a:latin typeface="ＭＳ 明朝" pitchFamily="17" charset="-128"/>
                <a:ea typeface="ＭＳ 明朝" pitchFamily="17" charset="-128"/>
              </a:rPr>
              <a:t>システム</a:t>
            </a:r>
            <a:r>
              <a:rPr lang="ja-JP" altLang="ja-JP" sz="2400" dirty="0" smtClean="0">
                <a:latin typeface="ＭＳ 明朝" pitchFamily="17" charset="-128"/>
                <a:ea typeface="ＭＳ 明朝" pitchFamily="17" charset="-128"/>
              </a:rPr>
              <a:t>標準は統一ではない、また情報も整合して</a:t>
            </a:r>
            <a:r>
              <a:rPr lang="ja-JP" altLang="en-US" sz="2400" dirty="0" smtClean="0">
                <a:latin typeface="ＭＳ 明朝" pitchFamily="17" charset="-128"/>
                <a:ea typeface="ＭＳ 明朝" pitchFamily="17" charset="-128"/>
              </a:rPr>
              <a:t>い</a:t>
            </a:r>
            <a:r>
              <a:rPr lang="ja-JP" altLang="ja-JP" sz="2400" dirty="0" smtClean="0">
                <a:latin typeface="ＭＳ 明朝" pitchFamily="17" charset="-128"/>
                <a:ea typeface="ＭＳ 明朝" pitchFamily="17" charset="-128"/>
              </a:rPr>
              <a:t>ない</a:t>
            </a:r>
            <a:r>
              <a:rPr lang="ja-JP" altLang="en-US" sz="2400" dirty="0" smtClean="0">
                <a:latin typeface="ＭＳ 明朝" pitchFamily="17" charset="-128"/>
                <a:ea typeface="ＭＳ 明朝" pitchFamily="17" charset="-128"/>
              </a:rPr>
              <a:t>。</a:t>
            </a:r>
            <a:endParaRPr lang="en-US" altLang="ja-JP" sz="2100" dirty="0" smtClean="0">
              <a:latin typeface="ＭＳ 明朝" pitchFamily="17" charset="-128"/>
              <a:ea typeface="ＭＳ 明朝" pitchFamily="17" charset="-128"/>
            </a:endParaRPr>
          </a:p>
        </p:txBody>
      </p:sp>
      <p:cxnSp>
        <p:nvCxnSpPr>
          <p:cNvPr id="4" name="直線コネクタ 3"/>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5" name="テキスト ボックス 3"/>
          <p:cNvSpPr txBox="1">
            <a:spLocks noChangeArrowheads="1"/>
          </p:cNvSpPr>
          <p:nvPr/>
        </p:nvSpPr>
        <p:spPr bwMode="auto">
          <a:xfrm>
            <a:off x="5329238" y="6524625"/>
            <a:ext cx="3779837" cy="307777"/>
          </a:xfrm>
          <a:prstGeom prst="rect">
            <a:avLst/>
          </a:prstGeom>
          <a:noFill/>
          <a:ln w="9525">
            <a:noFill/>
            <a:miter lim="800000"/>
            <a:headEnd/>
            <a:tailEnd/>
          </a:ln>
        </p:spPr>
        <p:txBody>
          <a:bodyPr>
            <a:spAutoFit/>
          </a:bodyPr>
          <a:lstStyle/>
          <a:p>
            <a:pPr algn="ctr" eaLnBrk="0" hangingPunct="0">
              <a:defRPr/>
            </a:pPr>
            <a:r>
              <a:rPr lang="ja-JP" altLang="en-US" sz="1400" dirty="0" smtClean="0">
                <a:latin typeface="ＭＳ 明朝" pitchFamily="17" charset="-128"/>
                <a:ea typeface="ＭＳ 明朝" pitchFamily="17" charset="-128"/>
              </a:rPr>
              <a:t>医療分野における</a:t>
            </a:r>
            <a:r>
              <a:rPr lang="en-US" altLang="ja-JP" sz="1400" dirty="0" err="1" smtClean="0">
                <a:latin typeface="ＭＳ 明朝" pitchFamily="17" charset="-128"/>
                <a:ea typeface="ＭＳ 明朝" pitchFamily="17" charset="-128"/>
              </a:rPr>
              <a:t>SaaS</a:t>
            </a:r>
            <a:r>
              <a:rPr lang="ja-JP" altLang="en-US" sz="1400" dirty="0" smtClean="0">
                <a:latin typeface="ＭＳ 明朝" pitchFamily="17" charset="-128"/>
                <a:ea typeface="ＭＳ 明朝" pitchFamily="17" charset="-128"/>
              </a:rPr>
              <a:t>の応用</a:t>
            </a:r>
            <a:endParaRPr lang="ja-JP" altLang="en-US" sz="1400" dirty="0">
              <a:latin typeface="ＭＳ 明朝" pitchFamily="17" charset="-128"/>
              <a:ea typeface="ＭＳ 明朝" pitchFamily="17" charset="-128"/>
            </a:endParaRPr>
          </a:p>
        </p:txBody>
      </p:sp>
      <p:pic>
        <p:nvPicPr>
          <p:cNvPr id="6" name="Picture 2" descr="\\disk01\home\s1020610\Desktop\発表\cloud9.jpg"/>
          <p:cNvPicPr>
            <a:picLocks noChangeAspect="1" noChangeArrowheads="1"/>
          </p:cNvPicPr>
          <p:nvPr/>
        </p:nvPicPr>
        <p:blipFill>
          <a:blip r:embed="rId3" cstate="print"/>
          <a:srcRect/>
          <a:stretch>
            <a:fillRect/>
          </a:stretch>
        </p:blipFill>
        <p:spPr bwMode="auto">
          <a:xfrm>
            <a:off x="8244408" y="205757"/>
            <a:ext cx="648072" cy="27091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ja-JP" altLang="en-US" sz="3200" dirty="0" smtClean="0">
                <a:latin typeface="ＭＳ 明朝" pitchFamily="17" charset="-128"/>
                <a:ea typeface="ＭＳ 明朝" pitchFamily="17" charset="-128"/>
              </a:rPr>
              <a:t>研究調査と結果（利用側、日本）</a:t>
            </a:r>
            <a:endParaRPr lang="zh-CN" altLang="en-US" sz="3200" dirty="0">
              <a:latin typeface="ＭＳ 明朝" pitchFamily="17" charset="-128"/>
              <a:ea typeface="ＭＳ 明朝" pitchFamily="17" charset="-128"/>
            </a:endParaRPr>
          </a:p>
        </p:txBody>
      </p:sp>
      <p:sp>
        <p:nvSpPr>
          <p:cNvPr id="3" name="内容占位符 2"/>
          <p:cNvSpPr>
            <a:spLocks noGrp="1"/>
          </p:cNvSpPr>
          <p:nvPr>
            <p:ph idx="1"/>
          </p:nvPr>
        </p:nvSpPr>
        <p:spPr>
          <a:xfrm>
            <a:off x="467544" y="1556792"/>
            <a:ext cx="8229600" cy="5157192"/>
          </a:xfrm>
        </p:spPr>
        <p:txBody>
          <a:bodyPr>
            <a:normAutofit/>
          </a:bodyPr>
          <a:lstStyle/>
          <a:p>
            <a:r>
              <a:rPr lang="ja-JP" altLang="ja-JP" sz="2400" dirty="0" smtClean="0">
                <a:latin typeface="ＭＳ 明朝" pitchFamily="17" charset="-128"/>
                <a:ea typeface="ＭＳ 明朝" pitchFamily="17" charset="-128"/>
              </a:rPr>
              <a:t>医療分野に</a:t>
            </a:r>
            <a:r>
              <a:rPr lang="ja-JP" altLang="en-US" sz="2400" dirty="0" smtClean="0">
                <a:latin typeface="ＭＳ 明朝" pitchFamily="17" charset="-128"/>
                <a:ea typeface="ＭＳ 明朝" pitchFamily="17" charset="-128"/>
              </a:rPr>
              <a:t>おける</a:t>
            </a:r>
            <a:r>
              <a:rPr lang="ja-JP" altLang="ja-JP" sz="2400" dirty="0" smtClean="0">
                <a:latin typeface="ＭＳ 明朝" pitchFamily="17" charset="-128"/>
                <a:ea typeface="ＭＳ 明朝" pitchFamily="17" charset="-128"/>
              </a:rPr>
              <a:t>クラウドは</a:t>
            </a:r>
            <a:r>
              <a:rPr lang="ja-JP" altLang="en-US" sz="2400" dirty="0" smtClean="0">
                <a:latin typeface="ＭＳ 明朝" pitchFamily="17" charset="-128"/>
                <a:ea typeface="ＭＳ 明朝" pitchFamily="17" charset="-128"/>
              </a:rPr>
              <a:t>中国より</a:t>
            </a:r>
            <a:r>
              <a:rPr lang="ja-JP" altLang="ja-JP" sz="2400" dirty="0" smtClean="0">
                <a:latin typeface="ＭＳ 明朝" pitchFamily="17" charset="-128"/>
                <a:ea typeface="ＭＳ 明朝" pitchFamily="17" charset="-128"/>
              </a:rPr>
              <a:t>普及</a:t>
            </a:r>
            <a:r>
              <a:rPr lang="ja-JP" altLang="en-US" sz="2400" dirty="0" smtClean="0">
                <a:latin typeface="ＭＳ 明朝" pitchFamily="17" charset="-128"/>
                <a:ea typeface="ＭＳ 明朝" pitchFamily="17" charset="-128"/>
              </a:rPr>
              <a:t>されているが総合病院の事例はすくない。</a:t>
            </a:r>
            <a:endParaRPr lang="en-US" altLang="ja-JP" sz="2400" dirty="0" smtClean="0">
              <a:latin typeface="ＭＳ 明朝" pitchFamily="17" charset="-128"/>
              <a:ea typeface="ＭＳ 明朝" pitchFamily="17" charset="-128"/>
            </a:endParaRPr>
          </a:p>
          <a:p>
            <a:endParaRPr lang="en-US" altLang="ja-JP" sz="2400" dirty="0" smtClean="0">
              <a:latin typeface="ＭＳ 明朝" pitchFamily="17" charset="-128"/>
              <a:ea typeface="ＭＳ 明朝" pitchFamily="17" charset="-128"/>
            </a:endParaRPr>
          </a:p>
          <a:p>
            <a:r>
              <a:rPr lang="ja-JP" altLang="en-US" sz="2400" dirty="0" smtClean="0">
                <a:latin typeface="ＭＳ 明朝" pitchFamily="17" charset="-128"/>
                <a:ea typeface="ＭＳ 明朝" pitchFamily="17" charset="-128"/>
              </a:rPr>
              <a:t>東日本大震災の後、医療機関の考えはどんどん変えていた。</a:t>
            </a:r>
            <a:endParaRPr lang="en-US" altLang="ja-JP" sz="2400" dirty="0" smtClean="0">
              <a:latin typeface="ＭＳ 明朝" pitchFamily="17" charset="-128"/>
              <a:ea typeface="ＭＳ 明朝" pitchFamily="17" charset="-128"/>
            </a:endParaRPr>
          </a:p>
          <a:p>
            <a:endParaRPr lang="en-US" altLang="ja-JP" sz="2400" dirty="0" smtClean="0">
              <a:latin typeface="ＭＳ 明朝" pitchFamily="17" charset="-128"/>
              <a:ea typeface="ＭＳ 明朝" pitchFamily="17" charset="-128"/>
            </a:endParaRPr>
          </a:p>
          <a:p>
            <a:r>
              <a:rPr lang="ja-JP" altLang="en-US" sz="2400" dirty="0" smtClean="0">
                <a:latin typeface="ＭＳ 明朝" pitchFamily="17" charset="-128"/>
                <a:ea typeface="ＭＳ 明朝" pitchFamily="17" charset="-128"/>
              </a:rPr>
              <a:t>クリニックのような小さい医療機関にとってクラウドは初期の投入はすくない、情報共有、サービス向上などのメリットがある。</a:t>
            </a:r>
            <a:endParaRPr lang="en-US" altLang="ja-JP" sz="2400" dirty="0" smtClean="0">
              <a:latin typeface="ＭＳ 明朝" pitchFamily="17" charset="-128"/>
              <a:ea typeface="ＭＳ 明朝" pitchFamily="17" charset="-128"/>
            </a:endParaRPr>
          </a:p>
          <a:p>
            <a:endParaRPr lang="en-US" altLang="ja-JP" sz="2400" dirty="0" smtClean="0">
              <a:latin typeface="ＭＳ 明朝" pitchFamily="17" charset="-128"/>
              <a:ea typeface="ＭＳ 明朝" pitchFamily="17" charset="-128"/>
            </a:endParaRPr>
          </a:p>
          <a:p>
            <a:r>
              <a:rPr lang="ja-JP" altLang="en-US" sz="2400" dirty="0" smtClean="0">
                <a:latin typeface="ＭＳ 明朝" pitchFamily="17" charset="-128"/>
                <a:ea typeface="ＭＳ 明朝" pitchFamily="17" charset="-128"/>
              </a:rPr>
              <a:t>医療データは他の会社に預けるのは抵抗感がある。</a:t>
            </a:r>
            <a:endParaRPr lang="en-US" altLang="ja-JP" sz="2400" dirty="0" smtClean="0">
              <a:latin typeface="ＭＳ 明朝" pitchFamily="17" charset="-128"/>
              <a:ea typeface="ＭＳ 明朝" pitchFamily="17" charset="-128"/>
            </a:endParaRPr>
          </a:p>
          <a:p>
            <a:pPr>
              <a:buNone/>
            </a:pPr>
            <a:endParaRPr lang="en-US" altLang="ja-JP" sz="2100" dirty="0" smtClean="0">
              <a:latin typeface="ＭＳ 明朝" pitchFamily="17" charset="-128"/>
              <a:ea typeface="ＭＳ 明朝" pitchFamily="17" charset="-128"/>
            </a:endParaRPr>
          </a:p>
          <a:p>
            <a:pPr>
              <a:buNone/>
            </a:pPr>
            <a:endParaRPr lang="en-US" altLang="ja-JP" sz="2100" dirty="0" smtClean="0">
              <a:latin typeface="ＭＳ 明朝" pitchFamily="17" charset="-128"/>
              <a:ea typeface="ＭＳ 明朝" pitchFamily="17" charset="-128"/>
            </a:endParaRPr>
          </a:p>
        </p:txBody>
      </p:sp>
      <p:cxnSp>
        <p:nvCxnSpPr>
          <p:cNvPr id="4" name="直線コネクタ 3"/>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5" name="テキスト ボックス 3"/>
          <p:cNvSpPr txBox="1">
            <a:spLocks noChangeArrowheads="1"/>
          </p:cNvSpPr>
          <p:nvPr/>
        </p:nvSpPr>
        <p:spPr bwMode="auto">
          <a:xfrm>
            <a:off x="5329238" y="6524625"/>
            <a:ext cx="3779837" cy="307777"/>
          </a:xfrm>
          <a:prstGeom prst="rect">
            <a:avLst/>
          </a:prstGeom>
          <a:noFill/>
          <a:ln w="9525">
            <a:noFill/>
            <a:miter lim="800000"/>
            <a:headEnd/>
            <a:tailEnd/>
          </a:ln>
        </p:spPr>
        <p:txBody>
          <a:bodyPr>
            <a:spAutoFit/>
          </a:bodyPr>
          <a:lstStyle/>
          <a:p>
            <a:pPr algn="r" eaLnBrk="0" hangingPunct="0">
              <a:defRPr/>
            </a:pPr>
            <a:r>
              <a:rPr lang="ja-JP" altLang="en-US" sz="1400" dirty="0" smtClean="0">
                <a:latin typeface="ＭＳ 明朝" pitchFamily="17" charset="-128"/>
                <a:ea typeface="ＭＳ 明朝" pitchFamily="17" charset="-128"/>
              </a:rPr>
              <a:t>医療分野における</a:t>
            </a:r>
            <a:r>
              <a:rPr lang="en-US" altLang="ja-JP" sz="1400" dirty="0" err="1" smtClean="0">
                <a:latin typeface="ＭＳ 明朝" pitchFamily="17" charset="-128"/>
                <a:ea typeface="ＭＳ 明朝" pitchFamily="17" charset="-128"/>
              </a:rPr>
              <a:t>SaaS</a:t>
            </a:r>
            <a:r>
              <a:rPr lang="ja-JP" altLang="en-US" sz="1400" dirty="0" smtClean="0">
                <a:latin typeface="ＭＳ 明朝" pitchFamily="17" charset="-128"/>
                <a:ea typeface="ＭＳ 明朝" pitchFamily="17" charset="-128"/>
              </a:rPr>
              <a:t>の応用</a:t>
            </a:r>
            <a:endParaRPr lang="ja-JP" altLang="en-US" sz="1400" dirty="0">
              <a:latin typeface="ＭＳ 明朝" pitchFamily="17" charset="-128"/>
              <a:ea typeface="ＭＳ 明朝" pitchFamily="17" charset="-128"/>
            </a:endParaRPr>
          </a:p>
        </p:txBody>
      </p:sp>
      <p:pic>
        <p:nvPicPr>
          <p:cNvPr id="6" name="Picture 2" descr="\\disk01\home\s1020610\Desktop\発表\cloud9.jpg"/>
          <p:cNvPicPr>
            <a:picLocks noChangeAspect="1" noChangeArrowheads="1"/>
          </p:cNvPicPr>
          <p:nvPr/>
        </p:nvPicPr>
        <p:blipFill>
          <a:blip r:embed="rId3" cstate="print"/>
          <a:srcRect/>
          <a:stretch>
            <a:fillRect/>
          </a:stretch>
        </p:blipFill>
        <p:spPr bwMode="auto">
          <a:xfrm>
            <a:off x="8244408" y="205757"/>
            <a:ext cx="648072" cy="27091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ja-JP" altLang="en-US" sz="3200" dirty="0" smtClean="0">
                <a:latin typeface="ＭＳ 明朝" pitchFamily="17" charset="-128"/>
                <a:ea typeface="ＭＳ 明朝" pitchFamily="17" charset="-128"/>
              </a:rPr>
              <a:t>研究調査と結果（提供側、中国）</a:t>
            </a:r>
            <a:endParaRPr lang="zh-CN" altLang="en-US" sz="3200" dirty="0">
              <a:latin typeface="ＭＳ 明朝" pitchFamily="17" charset="-128"/>
              <a:ea typeface="ＭＳ 明朝" pitchFamily="17" charset="-128"/>
            </a:endParaRPr>
          </a:p>
        </p:txBody>
      </p:sp>
      <p:sp>
        <p:nvSpPr>
          <p:cNvPr id="3" name="内容占位符 2"/>
          <p:cNvSpPr>
            <a:spLocks noGrp="1"/>
          </p:cNvSpPr>
          <p:nvPr>
            <p:ph idx="1"/>
          </p:nvPr>
        </p:nvSpPr>
        <p:spPr>
          <a:xfrm>
            <a:off x="467544" y="1844824"/>
            <a:ext cx="8229600" cy="4869160"/>
          </a:xfrm>
        </p:spPr>
        <p:txBody>
          <a:bodyPr>
            <a:normAutofit/>
          </a:bodyPr>
          <a:lstStyle/>
          <a:p>
            <a:r>
              <a:rPr lang="ja-JP" altLang="ja-JP" sz="2400" dirty="0" smtClean="0">
                <a:latin typeface="ＭＳ 明朝" pitchFamily="17" charset="-128"/>
                <a:ea typeface="ＭＳ 明朝" pitchFamily="17" charset="-128"/>
              </a:rPr>
              <a:t>医療分野クラウド</a:t>
            </a:r>
            <a:r>
              <a:rPr lang="ja-JP" altLang="en-US" sz="2400" dirty="0" smtClean="0">
                <a:latin typeface="ＭＳ 明朝" pitchFamily="17" charset="-128"/>
                <a:ea typeface="ＭＳ 明朝" pitchFamily="17" charset="-128"/>
              </a:rPr>
              <a:t>サービスは少ない。</a:t>
            </a:r>
            <a:endParaRPr lang="en-US" altLang="ja-JP" sz="2400" dirty="0" smtClean="0">
              <a:latin typeface="ＭＳ 明朝" pitchFamily="17" charset="-128"/>
              <a:ea typeface="ＭＳ 明朝" pitchFamily="17" charset="-128"/>
            </a:endParaRPr>
          </a:p>
          <a:p>
            <a:endParaRPr lang="en-US" altLang="ja-JP" sz="2400" dirty="0" smtClean="0">
              <a:latin typeface="ＭＳ 明朝" pitchFamily="17" charset="-128"/>
              <a:ea typeface="ＭＳ 明朝" pitchFamily="17" charset="-128"/>
            </a:endParaRPr>
          </a:p>
          <a:p>
            <a:endParaRPr lang="en-US" altLang="ja-JP" sz="2400" dirty="0" smtClean="0">
              <a:latin typeface="ＭＳ 明朝" pitchFamily="17" charset="-128"/>
              <a:ea typeface="ＭＳ 明朝" pitchFamily="17" charset="-128"/>
            </a:endParaRPr>
          </a:p>
          <a:p>
            <a:r>
              <a:rPr lang="ja-JP" altLang="en-US" sz="2400" dirty="0" smtClean="0">
                <a:latin typeface="ＭＳ 明朝" pitchFamily="17" charset="-128"/>
                <a:ea typeface="ＭＳ 明朝" pitchFamily="17" charset="-128"/>
              </a:rPr>
              <a:t>病院と信頼関係を作るのは難しい。</a:t>
            </a:r>
            <a:endParaRPr lang="en-US" altLang="ja-JP" sz="2400" dirty="0" smtClean="0">
              <a:latin typeface="ＭＳ 明朝" pitchFamily="17" charset="-128"/>
              <a:ea typeface="ＭＳ 明朝" pitchFamily="17" charset="-128"/>
            </a:endParaRPr>
          </a:p>
          <a:p>
            <a:endParaRPr lang="en-US" altLang="ja-JP" sz="2400" dirty="0" smtClean="0">
              <a:latin typeface="ＭＳ 明朝" pitchFamily="17" charset="-128"/>
              <a:ea typeface="ＭＳ 明朝" pitchFamily="17" charset="-128"/>
            </a:endParaRPr>
          </a:p>
          <a:p>
            <a:endParaRPr lang="en-US" altLang="ja-JP" sz="2400" dirty="0" smtClean="0">
              <a:latin typeface="ＭＳ 明朝" pitchFamily="17" charset="-128"/>
              <a:ea typeface="ＭＳ 明朝" pitchFamily="17" charset="-128"/>
            </a:endParaRPr>
          </a:p>
          <a:p>
            <a:r>
              <a:rPr lang="ja-JP" altLang="en-US" sz="2400" dirty="0" smtClean="0">
                <a:latin typeface="ＭＳ 明朝" pitchFamily="17" charset="-128"/>
                <a:ea typeface="ＭＳ 明朝" pitchFamily="17" charset="-128"/>
              </a:rPr>
              <a:t>法律上には不備がある。</a:t>
            </a:r>
            <a:endParaRPr lang="en-US" altLang="ja-JP" sz="2400" dirty="0" smtClean="0">
              <a:latin typeface="ＭＳ 明朝" pitchFamily="17" charset="-128"/>
              <a:ea typeface="ＭＳ 明朝" pitchFamily="17" charset="-128"/>
            </a:endParaRPr>
          </a:p>
          <a:p>
            <a:pPr>
              <a:buNone/>
            </a:pPr>
            <a:endParaRPr lang="en-US" altLang="ja-JP" sz="2100" dirty="0" smtClean="0">
              <a:latin typeface="ＭＳ 明朝" pitchFamily="17" charset="-128"/>
              <a:ea typeface="ＭＳ 明朝" pitchFamily="17" charset="-128"/>
            </a:endParaRPr>
          </a:p>
          <a:p>
            <a:pPr>
              <a:buNone/>
            </a:pPr>
            <a:endParaRPr lang="en-US" altLang="ja-JP" sz="2100" dirty="0" smtClean="0">
              <a:latin typeface="ＭＳ 明朝" pitchFamily="17" charset="-128"/>
              <a:ea typeface="ＭＳ 明朝" pitchFamily="17" charset="-128"/>
            </a:endParaRPr>
          </a:p>
        </p:txBody>
      </p:sp>
      <p:cxnSp>
        <p:nvCxnSpPr>
          <p:cNvPr id="4" name="直線コネクタ 3"/>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5" name="テキスト ボックス 3"/>
          <p:cNvSpPr txBox="1">
            <a:spLocks noChangeArrowheads="1"/>
          </p:cNvSpPr>
          <p:nvPr/>
        </p:nvSpPr>
        <p:spPr bwMode="auto">
          <a:xfrm>
            <a:off x="5329238" y="6524625"/>
            <a:ext cx="3779837" cy="307777"/>
          </a:xfrm>
          <a:prstGeom prst="rect">
            <a:avLst/>
          </a:prstGeom>
          <a:noFill/>
          <a:ln w="9525">
            <a:noFill/>
            <a:miter lim="800000"/>
            <a:headEnd/>
            <a:tailEnd/>
          </a:ln>
        </p:spPr>
        <p:txBody>
          <a:bodyPr>
            <a:spAutoFit/>
          </a:bodyPr>
          <a:lstStyle/>
          <a:p>
            <a:pPr algn="ctr" eaLnBrk="0" hangingPunct="0">
              <a:defRPr/>
            </a:pPr>
            <a:r>
              <a:rPr lang="ja-JP" altLang="en-US" sz="1400" dirty="0" smtClean="0">
                <a:latin typeface="ＭＳ 明朝" pitchFamily="17" charset="-128"/>
                <a:ea typeface="ＭＳ 明朝" pitchFamily="17" charset="-128"/>
              </a:rPr>
              <a:t>医療分野における</a:t>
            </a:r>
            <a:r>
              <a:rPr lang="en-US" altLang="ja-JP" sz="1400" dirty="0" err="1" smtClean="0">
                <a:latin typeface="ＭＳ 明朝" pitchFamily="17" charset="-128"/>
                <a:ea typeface="ＭＳ 明朝" pitchFamily="17" charset="-128"/>
              </a:rPr>
              <a:t>SaaS</a:t>
            </a:r>
            <a:r>
              <a:rPr lang="ja-JP" altLang="en-US" sz="1400" dirty="0" smtClean="0">
                <a:latin typeface="ＭＳ 明朝" pitchFamily="17" charset="-128"/>
                <a:ea typeface="ＭＳ 明朝" pitchFamily="17" charset="-128"/>
              </a:rPr>
              <a:t>の応用</a:t>
            </a:r>
            <a:endParaRPr lang="ja-JP" altLang="en-US" sz="1400" dirty="0">
              <a:latin typeface="ＭＳ 明朝" pitchFamily="17" charset="-128"/>
              <a:ea typeface="ＭＳ 明朝" pitchFamily="17" charset="-128"/>
            </a:endParaRPr>
          </a:p>
        </p:txBody>
      </p:sp>
      <p:pic>
        <p:nvPicPr>
          <p:cNvPr id="6" name="Picture 2" descr="\\disk01\home\s1020610\Desktop\発表\cloud9.jpg"/>
          <p:cNvPicPr>
            <a:picLocks noChangeAspect="1" noChangeArrowheads="1"/>
          </p:cNvPicPr>
          <p:nvPr/>
        </p:nvPicPr>
        <p:blipFill>
          <a:blip r:embed="rId3" cstate="print"/>
          <a:srcRect/>
          <a:stretch>
            <a:fillRect/>
          </a:stretch>
        </p:blipFill>
        <p:spPr bwMode="auto">
          <a:xfrm>
            <a:off x="8244408" y="205757"/>
            <a:ext cx="648072" cy="270915"/>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ja-JP" altLang="en-US" sz="3200" dirty="0" smtClean="0">
                <a:latin typeface="ＭＳ 明朝" pitchFamily="17" charset="-128"/>
                <a:ea typeface="ＭＳ 明朝" pitchFamily="17" charset="-128"/>
              </a:rPr>
              <a:t>研究調査と結果（提供側、日本）</a:t>
            </a:r>
            <a:endParaRPr lang="zh-CN" altLang="en-US" sz="3200" dirty="0">
              <a:latin typeface="ＭＳ 明朝" pitchFamily="17" charset="-128"/>
              <a:ea typeface="ＭＳ 明朝" pitchFamily="17" charset="-128"/>
            </a:endParaRPr>
          </a:p>
        </p:txBody>
      </p:sp>
      <p:sp>
        <p:nvSpPr>
          <p:cNvPr id="3" name="内容占位符 2"/>
          <p:cNvSpPr>
            <a:spLocks noGrp="1"/>
          </p:cNvSpPr>
          <p:nvPr>
            <p:ph idx="1"/>
          </p:nvPr>
        </p:nvSpPr>
        <p:spPr>
          <a:xfrm>
            <a:off x="467544" y="1556792"/>
            <a:ext cx="8229600" cy="5157192"/>
          </a:xfrm>
        </p:spPr>
        <p:txBody>
          <a:bodyPr>
            <a:normAutofit/>
          </a:bodyPr>
          <a:lstStyle/>
          <a:p>
            <a:r>
              <a:rPr lang="ja-JP" altLang="en-US" sz="2400" dirty="0" smtClean="0">
                <a:latin typeface="ＭＳ 明朝" pitchFamily="17" charset="-128"/>
                <a:ea typeface="ＭＳ 明朝" pitchFamily="17" charset="-128"/>
              </a:rPr>
              <a:t>契約している事例は少ないが、東日本大震災の後、クラウドを利用する医療機関が増える傾向がある。</a:t>
            </a:r>
            <a:endParaRPr lang="en-US" altLang="ja-JP" sz="2400" dirty="0" smtClean="0">
              <a:latin typeface="ＭＳ 明朝" pitchFamily="17" charset="-128"/>
              <a:ea typeface="ＭＳ 明朝" pitchFamily="17" charset="-128"/>
            </a:endParaRPr>
          </a:p>
          <a:p>
            <a:endParaRPr lang="en-US" altLang="ja-JP" sz="2400" dirty="0" smtClean="0">
              <a:latin typeface="ＭＳ 明朝" pitchFamily="17" charset="-128"/>
              <a:ea typeface="ＭＳ 明朝" pitchFamily="17" charset="-128"/>
            </a:endParaRPr>
          </a:p>
          <a:p>
            <a:r>
              <a:rPr lang="ja-JP" altLang="en-US" sz="2400" dirty="0" smtClean="0">
                <a:latin typeface="ＭＳ 明朝" pitchFamily="17" charset="-128"/>
                <a:ea typeface="ＭＳ 明朝" pitchFamily="17" charset="-128"/>
              </a:rPr>
              <a:t>収入安定するメリットがあるがお客さんすぐ他の会社に切り替えるリスクも高い。</a:t>
            </a:r>
            <a:endParaRPr lang="en-US" altLang="ja-JP" sz="2400" dirty="0" smtClean="0">
              <a:latin typeface="ＭＳ 明朝" pitchFamily="17" charset="-128"/>
              <a:ea typeface="ＭＳ 明朝" pitchFamily="17" charset="-128"/>
            </a:endParaRPr>
          </a:p>
          <a:p>
            <a:pPr>
              <a:buNone/>
            </a:pPr>
            <a:endParaRPr lang="en-US" altLang="ja-JP" sz="2400" dirty="0" smtClean="0">
              <a:latin typeface="ＭＳ 明朝" pitchFamily="17" charset="-128"/>
              <a:ea typeface="ＭＳ 明朝" pitchFamily="17" charset="-128"/>
            </a:endParaRPr>
          </a:p>
          <a:p>
            <a:r>
              <a:rPr lang="ja-JP" altLang="en-US" sz="2400" dirty="0" smtClean="0">
                <a:latin typeface="ＭＳ 明朝" pitchFamily="17" charset="-128"/>
                <a:ea typeface="ＭＳ 明朝" pitchFamily="17" charset="-128"/>
              </a:rPr>
              <a:t>クラウドと従来のシステムに比較すると利益率はまだ不明。</a:t>
            </a:r>
            <a:endParaRPr lang="en-US" altLang="ja-JP" sz="2400" dirty="0" smtClean="0">
              <a:latin typeface="ＭＳ 明朝" pitchFamily="17" charset="-128"/>
              <a:ea typeface="ＭＳ 明朝" pitchFamily="17" charset="-128"/>
            </a:endParaRPr>
          </a:p>
          <a:p>
            <a:endParaRPr lang="en-US" altLang="ja-JP" sz="2400" dirty="0" smtClean="0">
              <a:latin typeface="ＭＳ 明朝" pitchFamily="17" charset="-128"/>
              <a:ea typeface="ＭＳ 明朝" pitchFamily="17" charset="-128"/>
            </a:endParaRPr>
          </a:p>
          <a:p>
            <a:r>
              <a:rPr lang="ja-JP" altLang="en-US" sz="2400" dirty="0" smtClean="0">
                <a:latin typeface="ＭＳ 明朝" pitchFamily="17" charset="-128"/>
                <a:ea typeface="ＭＳ 明朝" pitchFamily="17" charset="-128"/>
              </a:rPr>
              <a:t>クラウドを普及すると子会社</a:t>
            </a:r>
            <a:r>
              <a:rPr lang="en-US" altLang="ja-JP" sz="2400" dirty="0" smtClean="0">
                <a:latin typeface="ＭＳ 明朝" pitchFamily="17" charset="-128"/>
                <a:ea typeface="ＭＳ 明朝" pitchFamily="17" charset="-128"/>
              </a:rPr>
              <a:t>SE</a:t>
            </a:r>
            <a:r>
              <a:rPr lang="ja-JP" altLang="en-US" sz="2400" dirty="0" smtClean="0">
                <a:latin typeface="ＭＳ 明朝" pitchFamily="17" charset="-128"/>
                <a:ea typeface="ＭＳ 明朝" pitchFamily="17" charset="-128"/>
              </a:rPr>
              <a:t>の仕事がなくなる問題。</a:t>
            </a:r>
            <a:endParaRPr lang="en-US" altLang="ja-JP" sz="2400" dirty="0" smtClean="0">
              <a:latin typeface="ＭＳ 明朝" pitchFamily="17" charset="-128"/>
              <a:ea typeface="ＭＳ 明朝" pitchFamily="17" charset="-128"/>
            </a:endParaRPr>
          </a:p>
          <a:p>
            <a:pPr>
              <a:buNone/>
            </a:pPr>
            <a:endParaRPr lang="en-US" altLang="ja-JP" sz="2100" dirty="0" smtClean="0">
              <a:latin typeface="ＭＳ 明朝" pitchFamily="17" charset="-128"/>
              <a:ea typeface="ＭＳ 明朝" pitchFamily="17" charset="-128"/>
            </a:endParaRPr>
          </a:p>
          <a:p>
            <a:pPr>
              <a:buNone/>
            </a:pPr>
            <a:endParaRPr lang="en-US" altLang="ja-JP" sz="2100" dirty="0" smtClean="0">
              <a:latin typeface="ＭＳ 明朝" pitchFamily="17" charset="-128"/>
              <a:ea typeface="ＭＳ 明朝" pitchFamily="17" charset="-128"/>
            </a:endParaRPr>
          </a:p>
        </p:txBody>
      </p:sp>
      <p:cxnSp>
        <p:nvCxnSpPr>
          <p:cNvPr id="4" name="直線コネクタ 3"/>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5" name="テキスト ボックス 3"/>
          <p:cNvSpPr txBox="1">
            <a:spLocks noChangeArrowheads="1"/>
          </p:cNvSpPr>
          <p:nvPr/>
        </p:nvSpPr>
        <p:spPr bwMode="auto">
          <a:xfrm>
            <a:off x="5329238" y="6524625"/>
            <a:ext cx="3779837" cy="307777"/>
          </a:xfrm>
          <a:prstGeom prst="rect">
            <a:avLst/>
          </a:prstGeom>
          <a:noFill/>
          <a:ln w="9525">
            <a:noFill/>
            <a:miter lim="800000"/>
            <a:headEnd/>
            <a:tailEnd/>
          </a:ln>
        </p:spPr>
        <p:txBody>
          <a:bodyPr>
            <a:spAutoFit/>
          </a:bodyPr>
          <a:lstStyle/>
          <a:p>
            <a:pPr algn="r" eaLnBrk="0" hangingPunct="0">
              <a:defRPr/>
            </a:pPr>
            <a:r>
              <a:rPr lang="ja-JP" altLang="en-US" sz="1400" dirty="0" smtClean="0">
                <a:latin typeface="ＭＳ 明朝" pitchFamily="17" charset="-128"/>
                <a:ea typeface="ＭＳ 明朝" pitchFamily="17" charset="-128"/>
              </a:rPr>
              <a:t>医療分野における</a:t>
            </a:r>
            <a:r>
              <a:rPr lang="en-US" altLang="ja-JP" sz="1400" dirty="0" err="1" smtClean="0">
                <a:latin typeface="ＭＳ 明朝" pitchFamily="17" charset="-128"/>
                <a:ea typeface="ＭＳ 明朝" pitchFamily="17" charset="-128"/>
              </a:rPr>
              <a:t>SaaS</a:t>
            </a:r>
            <a:r>
              <a:rPr lang="ja-JP" altLang="en-US" sz="1400" dirty="0" smtClean="0">
                <a:latin typeface="ＭＳ 明朝" pitchFamily="17" charset="-128"/>
                <a:ea typeface="ＭＳ 明朝" pitchFamily="17" charset="-128"/>
              </a:rPr>
              <a:t>の応用</a:t>
            </a:r>
            <a:endParaRPr lang="ja-JP" altLang="en-US" sz="1400" dirty="0">
              <a:latin typeface="ＭＳ 明朝" pitchFamily="17" charset="-128"/>
              <a:ea typeface="ＭＳ 明朝" pitchFamily="17" charset="-128"/>
            </a:endParaRPr>
          </a:p>
        </p:txBody>
      </p:sp>
      <p:pic>
        <p:nvPicPr>
          <p:cNvPr id="6" name="Picture 2" descr="\\disk01\home\s1020610\Desktop\発表\cloud9.jpg"/>
          <p:cNvPicPr>
            <a:picLocks noChangeAspect="1" noChangeArrowheads="1"/>
          </p:cNvPicPr>
          <p:nvPr/>
        </p:nvPicPr>
        <p:blipFill>
          <a:blip r:embed="rId3" cstate="print"/>
          <a:srcRect/>
          <a:stretch>
            <a:fillRect/>
          </a:stretch>
        </p:blipFill>
        <p:spPr bwMode="auto">
          <a:xfrm>
            <a:off x="8244408" y="205757"/>
            <a:ext cx="648072" cy="270915"/>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ja-JP" altLang="en-US" sz="3200" dirty="0" smtClean="0">
                <a:latin typeface="ＭＳ 明朝" pitchFamily="17" charset="-128"/>
                <a:ea typeface="ＭＳ 明朝" pitchFamily="17" charset="-128"/>
              </a:rPr>
              <a:t>提案①</a:t>
            </a:r>
            <a:endParaRPr lang="zh-CN" altLang="en-US" sz="3200" dirty="0">
              <a:latin typeface="ＭＳ 明朝" pitchFamily="17" charset="-128"/>
              <a:ea typeface="ＭＳ 明朝" pitchFamily="17" charset="-128"/>
            </a:endParaRPr>
          </a:p>
        </p:txBody>
      </p:sp>
      <p:sp>
        <p:nvSpPr>
          <p:cNvPr id="3" name="内容占位符 2"/>
          <p:cNvSpPr>
            <a:spLocks noGrp="1"/>
          </p:cNvSpPr>
          <p:nvPr>
            <p:ph idx="1"/>
          </p:nvPr>
        </p:nvSpPr>
        <p:spPr>
          <a:xfrm>
            <a:off x="662880" y="1700808"/>
            <a:ext cx="8229600" cy="4525963"/>
          </a:xfrm>
        </p:spPr>
        <p:txBody>
          <a:bodyPr>
            <a:normAutofit/>
          </a:bodyPr>
          <a:lstStyle/>
          <a:p>
            <a:pPr>
              <a:lnSpc>
                <a:spcPct val="80000"/>
              </a:lnSpc>
              <a:buNone/>
            </a:pPr>
            <a:r>
              <a:rPr lang="ja-JP" altLang="en-US" sz="2800" dirty="0" smtClean="0">
                <a:latin typeface="ＭＳ 明朝" pitchFamily="17" charset="-128"/>
                <a:ea typeface="ＭＳ 明朝" pitchFamily="17" charset="-128"/>
              </a:rPr>
              <a:t>政府の参入</a:t>
            </a:r>
            <a:endParaRPr lang="en-US" altLang="ja-JP" sz="2800" dirty="0" smtClean="0">
              <a:latin typeface="ＭＳ 明朝" pitchFamily="17" charset="-128"/>
              <a:ea typeface="ＭＳ 明朝" pitchFamily="17" charset="-128"/>
            </a:endParaRPr>
          </a:p>
          <a:p>
            <a:pPr>
              <a:lnSpc>
                <a:spcPct val="80000"/>
              </a:lnSpc>
              <a:buNone/>
            </a:pPr>
            <a:endParaRPr lang="en-US" altLang="ja-JP" sz="2400" dirty="0" smtClean="0">
              <a:latin typeface="ＭＳ 明朝" pitchFamily="17" charset="-128"/>
              <a:ea typeface="ＭＳ 明朝" pitchFamily="17" charset="-128"/>
            </a:endParaRPr>
          </a:p>
          <a:p>
            <a:pPr>
              <a:lnSpc>
                <a:spcPct val="80000"/>
              </a:lnSpc>
            </a:pPr>
            <a:r>
              <a:rPr lang="ja-JP" altLang="ja-JP" sz="2400" dirty="0" smtClean="0">
                <a:latin typeface="ＭＳ 明朝" pitchFamily="17" charset="-128"/>
                <a:ea typeface="ＭＳ 明朝" pitchFamily="17" charset="-128"/>
              </a:rPr>
              <a:t>戦略を作る</a:t>
            </a:r>
            <a:endParaRPr lang="en-US" altLang="ja-JP" sz="2400" dirty="0" smtClean="0">
              <a:latin typeface="ＭＳ 明朝" pitchFamily="17" charset="-128"/>
              <a:ea typeface="ＭＳ 明朝" pitchFamily="17" charset="-128"/>
            </a:endParaRPr>
          </a:p>
          <a:p>
            <a:pPr>
              <a:lnSpc>
                <a:spcPct val="80000"/>
              </a:lnSpc>
            </a:pPr>
            <a:endParaRPr lang="en-US" altLang="ja-JP" sz="2400" dirty="0" smtClean="0">
              <a:latin typeface="ＭＳ 明朝" pitchFamily="17" charset="-128"/>
              <a:ea typeface="ＭＳ 明朝" pitchFamily="17" charset="-128"/>
            </a:endParaRPr>
          </a:p>
          <a:p>
            <a:pPr>
              <a:lnSpc>
                <a:spcPct val="80000"/>
              </a:lnSpc>
            </a:pPr>
            <a:r>
              <a:rPr lang="ja-JP" altLang="ja-JP" sz="2400" dirty="0" smtClean="0">
                <a:latin typeface="ＭＳ 明朝" pitchFamily="17" charset="-128"/>
                <a:ea typeface="ＭＳ 明朝" pitchFamily="17" charset="-128"/>
              </a:rPr>
              <a:t>マスコミの宣伝</a:t>
            </a:r>
            <a:endParaRPr lang="en-US" altLang="ja-JP" sz="2400" dirty="0" smtClean="0">
              <a:latin typeface="ＭＳ 明朝" pitchFamily="17" charset="-128"/>
              <a:ea typeface="ＭＳ 明朝" pitchFamily="17" charset="-128"/>
            </a:endParaRPr>
          </a:p>
          <a:p>
            <a:pPr>
              <a:lnSpc>
                <a:spcPct val="80000"/>
              </a:lnSpc>
            </a:pPr>
            <a:endParaRPr lang="ja-JP" altLang="ja-JP" sz="2400" dirty="0" smtClean="0">
              <a:latin typeface="ＭＳ 明朝" pitchFamily="17" charset="-128"/>
              <a:ea typeface="ＭＳ 明朝" pitchFamily="17" charset="-128"/>
            </a:endParaRPr>
          </a:p>
          <a:p>
            <a:pPr>
              <a:lnSpc>
                <a:spcPct val="80000"/>
              </a:lnSpc>
            </a:pPr>
            <a:r>
              <a:rPr lang="ja-JP" altLang="ja-JP" sz="2400" dirty="0" smtClean="0">
                <a:latin typeface="ＭＳ 明朝" pitchFamily="17" charset="-128"/>
                <a:ea typeface="ＭＳ 明朝" pitchFamily="17" charset="-128"/>
              </a:rPr>
              <a:t>よい法律環境を提供する</a:t>
            </a:r>
            <a:endParaRPr lang="en-US" altLang="ja-JP" sz="2400" dirty="0" smtClean="0">
              <a:latin typeface="ＭＳ 明朝" pitchFamily="17" charset="-128"/>
              <a:ea typeface="ＭＳ 明朝" pitchFamily="17" charset="-128"/>
            </a:endParaRPr>
          </a:p>
          <a:p>
            <a:pPr>
              <a:lnSpc>
                <a:spcPct val="80000"/>
              </a:lnSpc>
            </a:pPr>
            <a:endParaRPr lang="ja-JP" altLang="ja-JP" sz="2400" dirty="0" smtClean="0">
              <a:latin typeface="ＭＳ 明朝" pitchFamily="17" charset="-128"/>
              <a:ea typeface="ＭＳ 明朝" pitchFamily="17" charset="-128"/>
            </a:endParaRPr>
          </a:p>
          <a:p>
            <a:pPr>
              <a:lnSpc>
                <a:spcPct val="80000"/>
              </a:lnSpc>
            </a:pPr>
            <a:r>
              <a:rPr lang="ja-JP" altLang="ja-JP" sz="2400" dirty="0" smtClean="0">
                <a:latin typeface="ＭＳ 明朝" pitchFamily="17" charset="-128"/>
                <a:ea typeface="ＭＳ 明朝" pitchFamily="17" charset="-128"/>
              </a:rPr>
              <a:t>協調能力の発揮</a:t>
            </a:r>
            <a:endParaRPr lang="en-US" altLang="ja-JP" sz="2400" dirty="0" smtClean="0">
              <a:latin typeface="ＭＳ 明朝" pitchFamily="17" charset="-128"/>
              <a:ea typeface="ＭＳ 明朝" pitchFamily="17" charset="-128"/>
            </a:endParaRPr>
          </a:p>
          <a:p>
            <a:pPr>
              <a:lnSpc>
                <a:spcPct val="80000"/>
              </a:lnSpc>
            </a:pPr>
            <a:endParaRPr lang="ja-JP" altLang="ja-JP" sz="2400" dirty="0" smtClean="0">
              <a:latin typeface="ＭＳ 明朝" pitchFamily="17" charset="-128"/>
              <a:ea typeface="ＭＳ 明朝" pitchFamily="17" charset="-128"/>
            </a:endParaRPr>
          </a:p>
          <a:p>
            <a:pPr>
              <a:lnSpc>
                <a:spcPct val="80000"/>
              </a:lnSpc>
            </a:pPr>
            <a:r>
              <a:rPr lang="ja-JP" altLang="ja-JP" sz="2400" dirty="0" smtClean="0">
                <a:latin typeface="ＭＳ 明朝" pitchFamily="17" charset="-128"/>
                <a:ea typeface="ＭＳ 明朝" pitchFamily="17" charset="-128"/>
              </a:rPr>
              <a:t>補助政策を立てる</a:t>
            </a:r>
          </a:p>
          <a:p>
            <a:pPr>
              <a:lnSpc>
                <a:spcPct val="20000"/>
              </a:lnSpc>
              <a:buNone/>
            </a:pPr>
            <a:endParaRPr lang="en-US" altLang="zh-CN" sz="2400" dirty="0" smtClean="0">
              <a:latin typeface="ＭＳ 明朝" pitchFamily="17" charset="-128"/>
              <a:ea typeface="ＭＳ 明朝" pitchFamily="17" charset="-128"/>
            </a:endParaRPr>
          </a:p>
        </p:txBody>
      </p:sp>
      <p:cxnSp>
        <p:nvCxnSpPr>
          <p:cNvPr id="4" name="直線コネクタ 3"/>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5" name="テキスト ボックス 3"/>
          <p:cNvSpPr txBox="1">
            <a:spLocks noChangeArrowheads="1"/>
          </p:cNvSpPr>
          <p:nvPr/>
        </p:nvSpPr>
        <p:spPr bwMode="auto">
          <a:xfrm>
            <a:off x="5329238" y="6524625"/>
            <a:ext cx="3779837" cy="307777"/>
          </a:xfrm>
          <a:prstGeom prst="rect">
            <a:avLst/>
          </a:prstGeom>
          <a:noFill/>
          <a:ln w="9525">
            <a:noFill/>
            <a:miter lim="800000"/>
            <a:headEnd/>
            <a:tailEnd/>
          </a:ln>
        </p:spPr>
        <p:txBody>
          <a:bodyPr>
            <a:spAutoFit/>
          </a:bodyPr>
          <a:lstStyle/>
          <a:p>
            <a:pPr algn="r" eaLnBrk="0" hangingPunct="0">
              <a:defRPr/>
            </a:pPr>
            <a:r>
              <a:rPr lang="ja-JP" altLang="en-US" sz="1400" dirty="0" smtClean="0">
                <a:latin typeface="ＭＳ 明朝" pitchFamily="17" charset="-128"/>
                <a:ea typeface="ＭＳ 明朝" pitchFamily="17" charset="-128"/>
              </a:rPr>
              <a:t>医療分野における</a:t>
            </a:r>
            <a:r>
              <a:rPr lang="en-US" altLang="ja-JP" sz="1400" dirty="0" err="1" smtClean="0">
                <a:latin typeface="ＭＳ 明朝" pitchFamily="17" charset="-128"/>
                <a:ea typeface="ＭＳ 明朝" pitchFamily="17" charset="-128"/>
              </a:rPr>
              <a:t>SaaS</a:t>
            </a:r>
            <a:r>
              <a:rPr lang="ja-JP" altLang="en-US" sz="1400" dirty="0" smtClean="0">
                <a:latin typeface="ＭＳ 明朝" pitchFamily="17" charset="-128"/>
                <a:ea typeface="ＭＳ 明朝" pitchFamily="17" charset="-128"/>
              </a:rPr>
              <a:t>の応用</a:t>
            </a:r>
            <a:endParaRPr lang="ja-JP" altLang="en-US" sz="1400" dirty="0">
              <a:latin typeface="ＭＳ 明朝" pitchFamily="17" charset="-128"/>
              <a:ea typeface="ＭＳ 明朝" pitchFamily="17" charset="-128"/>
            </a:endParaRPr>
          </a:p>
        </p:txBody>
      </p:sp>
      <p:pic>
        <p:nvPicPr>
          <p:cNvPr id="6"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ja-JP" altLang="en-US" sz="3200" dirty="0" smtClean="0">
                <a:latin typeface="ＭＳ 明朝" pitchFamily="17" charset="-128"/>
                <a:ea typeface="ＭＳ 明朝" pitchFamily="17" charset="-128"/>
              </a:rPr>
              <a:t>提案</a:t>
            </a:r>
            <a:r>
              <a:rPr lang="ja-JP" altLang="en-US" sz="3600" dirty="0" smtClean="0">
                <a:latin typeface="ＭＳ 明朝" pitchFamily="17" charset="-128"/>
                <a:ea typeface="ＭＳ 明朝" pitchFamily="17" charset="-128"/>
              </a:rPr>
              <a:t>②</a:t>
            </a:r>
            <a:endParaRPr lang="zh-CN" altLang="en-US" sz="3600" dirty="0">
              <a:latin typeface="ＭＳ 明朝" pitchFamily="17" charset="-128"/>
              <a:ea typeface="ＭＳ 明朝" pitchFamily="17" charset="-128"/>
            </a:endParaRPr>
          </a:p>
        </p:txBody>
      </p:sp>
      <p:sp>
        <p:nvSpPr>
          <p:cNvPr id="3" name="内容占位符 2"/>
          <p:cNvSpPr>
            <a:spLocks noGrp="1"/>
          </p:cNvSpPr>
          <p:nvPr>
            <p:ph idx="1"/>
          </p:nvPr>
        </p:nvSpPr>
        <p:spPr>
          <a:xfrm>
            <a:off x="457200" y="1927373"/>
            <a:ext cx="8229600" cy="4525963"/>
          </a:xfrm>
        </p:spPr>
        <p:txBody>
          <a:bodyPr>
            <a:normAutofit/>
          </a:bodyPr>
          <a:lstStyle/>
          <a:p>
            <a:pPr>
              <a:lnSpc>
                <a:spcPct val="80000"/>
              </a:lnSpc>
              <a:buNone/>
            </a:pPr>
            <a:r>
              <a:rPr lang="ja-JP" altLang="en-US" sz="2800" dirty="0" smtClean="0">
                <a:latin typeface="ＭＳ 明朝" pitchFamily="17" charset="-128"/>
                <a:ea typeface="ＭＳ 明朝" pitchFamily="17" charset="-128"/>
              </a:rPr>
              <a:t>　事例</a:t>
            </a:r>
            <a:r>
              <a:rPr lang="ja-JP" altLang="en-US" sz="2800" dirty="0" smtClean="0">
                <a:latin typeface="ＭＳ 明朝" pitchFamily="17" charset="-128"/>
                <a:ea typeface="ＭＳ 明朝" pitchFamily="17" charset="-128"/>
              </a:rPr>
              <a:t>を作る</a:t>
            </a:r>
            <a:endParaRPr lang="en-US" altLang="ja-JP" sz="2800" dirty="0" smtClean="0">
              <a:latin typeface="ＭＳ 明朝" pitchFamily="17" charset="-128"/>
              <a:ea typeface="ＭＳ 明朝" pitchFamily="17" charset="-128"/>
            </a:endParaRPr>
          </a:p>
          <a:p>
            <a:pPr>
              <a:lnSpc>
                <a:spcPct val="80000"/>
              </a:lnSpc>
              <a:buNone/>
            </a:pPr>
            <a:endParaRPr lang="en-US" altLang="zh-CN" sz="2400" dirty="0" smtClean="0">
              <a:latin typeface="ＭＳ 明朝" pitchFamily="17" charset="-128"/>
              <a:ea typeface="ＭＳ 明朝" pitchFamily="17" charset="-128"/>
            </a:endParaRPr>
          </a:p>
          <a:p>
            <a:pPr>
              <a:lnSpc>
                <a:spcPct val="80000"/>
              </a:lnSpc>
              <a:buNone/>
            </a:pPr>
            <a:r>
              <a:rPr lang="ja-JP" altLang="en-US" sz="2400" dirty="0" smtClean="0">
                <a:latin typeface="ＭＳ 明朝" pitchFamily="17" charset="-128"/>
                <a:ea typeface="ＭＳ 明朝" pitchFamily="17" charset="-128"/>
              </a:rPr>
              <a:t>　　　動</a:t>
            </a:r>
            <a:r>
              <a:rPr lang="ja-JP" altLang="en-US" sz="2400" dirty="0" smtClean="0">
                <a:latin typeface="ＭＳ 明朝" pitchFamily="17" charset="-128"/>
                <a:ea typeface="ＭＳ 明朝" pitchFamily="17" charset="-128"/>
              </a:rPr>
              <a:t>物病院</a:t>
            </a:r>
            <a:r>
              <a:rPr lang="ja-JP" altLang="en-US" sz="2400" dirty="0" smtClean="0">
                <a:latin typeface="ＭＳ 明朝" pitchFamily="17" charset="-128"/>
                <a:ea typeface="ＭＳ 明朝" pitchFamily="17" charset="-128"/>
              </a:rPr>
              <a:t>　⇒　クリニック</a:t>
            </a:r>
            <a:endParaRPr lang="en-US" altLang="ja-JP" sz="2400" dirty="0" smtClean="0">
              <a:latin typeface="ＭＳ 明朝" pitchFamily="17" charset="-128"/>
              <a:ea typeface="ＭＳ 明朝" pitchFamily="17" charset="-128"/>
            </a:endParaRPr>
          </a:p>
          <a:p>
            <a:pPr>
              <a:lnSpc>
                <a:spcPct val="80000"/>
              </a:lnSpc>
              <a:buNone/>
            </a:pPr>
            <a:r>
              <a:rPr lang="ja-JP" altLang="en-US" sz="2400" dirty="0" smtClean="0">
                <a:latin typeface="ＭＳ 明朝" pitchFamily="17" charset="-128"/>
                <a:ea typeface="ＭＳ 明朝" pitchFamily="17" charset="-128"/>
              </a:rPr>
              <a:t>　</a:t>
            </a:r>
            <a:r>
              <a:rPr lang="ja-JP" altLang="en-US" sz="2400" dirty="0" smtClean="0">
                <a:latin typeface="ＭＳ 明朝" pitchFamily="17" charset="-128"/>
                <a:ea typeface="ＭＳ 明朝" pitchFamily="17" charset="-128"/>
              </a:rPr>
              <a:t>　</a:t>
            </a:r>
            <a:endParaRPr lang="en-US" altLang="ja-JP" sz="2400" dirty="0" smtClean="0">
              <a:latin typeface="ＭＳ 明朝" pitchFamily="17" charset="-128"/>
              <a:ea typeface="ＭＳ 明朝" pitchFamily="17" charset="-128"/>
            </a:endParaRPr>
          </a:p>
          <a:p>
            <a:pPr>
              <a:lnSpc>
                <a:spcPct val="80000"/>
              </a:lnSpc>
              <a:buNone/>
            </a:pPr>
            <a:r>
              <a:rPr lang="ja-JP" altLang="en-US" sz="2400" dirty="0" smtClean="0">
                <a:latin typeface="ＭＳ 明朝" pitchFamily="17" charset="-128"/>
                <a:ea typeface="ＭＳ 明朝" pitchFamily="17" charset="-128"/>
              </a:rPr>
              <a:t>　</a:t>
            </a:r>
            <a:r>
              <a:rPr lang="ja-JP" altLang="en-US" sz="2400" dirty="0" smtClean="0">
                <a:latin typeface="ＭＳ 明朝" pitchFamily="17" charset="-128"/>
                <a:ea typeface="ＭＳ 明朝" pitchFamily="17" charset="-128"/>
              </a:rPr>
              <a:t>　　</a:t>
            </a:r>
            <a:r>
              <a:rPr lang="ja-JP" altLang="ja-JP" sz="2400" dirty="0" smtClean="0">
                <a:latin typeface="ＭＳ 明朝" pitchFamily="17" charset="-128"/>
                <a:ea typeface="ＭＳ 明朝" pitchFamily="17" charset="-128"/>
              </a:rPr>
              <a:t>介</a:t>
            </a:r>
            <a:r>
              <a:rPr lang="ja-JP" altLang="ja-JP" sz="2400" dirty="0" smtClean="0">
                <a:latin typeface="ＭＳ 明朝" pitchFamily="17" charset="-128"/>
                <a:ea typeface="ＭＳ 明朝" pitchFamily="17" charset="-128"/>
              </a:rPr>
              <a:t>護医療機関</a:t>
            </a:r>
            <a:r>
              <a:rPr lang="ja-JP" altLang="en-US" sz="2400" dirty="0" smtClean="0">
                <a:latin typeface="ＭＳ 明朝" pitchFamily="17" charset="-128"/>
                <a:ea typeface="ＭＳ 明朝" pitchFamily="17" charset="-128"/>
              </a:rPr>
              <a:t>　⇒　総合病院</a:t>
            </a:r>
            <a:endParaRPr lang="en-US" altLang="zh-CN" sz="2400" dirty="0" smtClean="0">
              <a:latin typeface="ＭＳ 明朝" pitchFamily="17" charset="-128"/>
              <a:ea typeface="ＭＳ 明朝" pitchFamily="17" charset="-128"/>
            </a:endParaRPr>
          </a:p>
        </p:txBody>
      </p:sp>
      <p:cxnSp>
        <p:nvCxnSpPr>
          <p:cNvPr id="4" name="直線コネクタ 3"/>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5" name="テキスト ボックス 3"/>
          <p:cNvSpPr txBox="1">
            <a:spLocks noChangeArrowheads="1"/>
          </p:cNvSpPr>
          <p:nvPr/>
        </p:nvSpPr>
        <p:spPr bwMode="auto">
          <a:xfrm>
            <a:off x="5329238" y="6524625"/>
            <a:ext cx="3779837" cy="307777"/>
          </a:xfrm>
          <a:prstGeom prst="rect">
            <a:avLst/>
          </a:prstGeom>
          <a:noFill/>
          <a:ln w="9525">
            <a:noFill/>
            <a:miter lim="800000"/>
            <a:headEnd/>
            <a:tailEnd/>
          </a:ln>
        </p:spPr>
        <p:txBody>
          <a:bodyPr>
            <a:spAutoFit/>
          </a:bodyPr>
          <a:lstStyle/>
          <a:p>
            <a:pPr algn="r" eaLnBrk="0" hangingPunct="0">
              <a:defRPr/>
            </a:pPr>
            <a:r>
              <a:rPr lang="ja-JP" altLang="en-US" sz="1400" dirty="0" smtClean="0">
                <a:latin typeface="ＭＳ 明朝" pitchFamily="17" charset="-128"/>
                <a:ea typeface="ＭＳ 明朝" pitchFamily="17" charset="-128"/>
              </a:rPr>
              <a:t>医療分野におけるＳａａＳの応用</a:t>
            </a:r>
            <a:endParaRPr lang="ja-JP" altLang="en-US" sz="1400" dirty="0">
              <a:latin typeface="ＭＳ 明朝" pitchFamily="17" charset="-128"/>
              <a:ea typeface="ＭＳ 明朝" pitchFamily="17" charset="-128"/>
            </a:endParaRPr>
          </a:p>
        </p:txBody>
      </p:sp>
      <p:pic>
        <p:nvPicPr>
          <p:cNvPr id="6"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ja-JP" altLang="en-US" sz="3200" dirty="0" smtClean="0">
                <a:latin typeface="ＭＳ 明朝" pitchFamily="17" charset="-128"/>
                <a:ea typeface="ＭＳ 明朝" pitchFamily="17" charset="-128"/>
              </a:rPr>
              <a:t>参考文献</a:t>
            </a:r>
            <a:endParaRPr lang="zh-CN" altLang="en-US" sz="3200" dirty="0">
              <a:latin typeface="ＭＳ 明朝" pitchFamily="17" charset="-128"/>
              <a:ea typeface="ＭＳ 明朝" pitchFamily="17" charset="-128"/>
            </a:endParaRPr>
          </a:p>
        </p:txBody>
      </p:sp>
      <p:cxnSp>
        <p:nvCxnSpPr>
          <p:cNvPr id="6" name="直線コネクタ 3"/>
          <p:cNvCxnSpPr/>
          <p:nvPr/>
        </p:nvCxnSpPr>
        <p:spPr>
          <a:xfrm>
            <a:off x="395536" y="1268760"/>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7" name="テキスト ボックス 3"/>
          <p:cNvSpPr txBox="1">
            <a:spLocks noChangeArrowheads="1"/>
          </p:cNvSpPr>
          <p:nvPr/>
        </p:nvSpPr>
        <p:spPr bwMode="auto">
          <a:xfrm>
            <a:off x="5329238" y="6524625"/>
            <a:ext cx="3779837" cy="307777"/>
          </a:xfrm>
          <a:prstGeom prst="rect">
            <a:avLst/>
          </a:prstGeom>
          <a:noFill/>
          <a:ln w="9525">
            <a:noFill/>
            <a:miter lim="800000"/>
            <a:headEnd/>
            <a:tailEnd/>
          </a:ln>
        </p:spPr>
        <p:txBody>
          <a:bodyPr>
            <a:spAutoFit/>
          </a:bodyPr>
          <a:lstStyle/>
          <a:p>
            <a:pPr algn="r" eaLnBrk="0" hangingPunct="0">
              <a:defRPr/>
            </a:pPr>
            <a:r>
              <a:rPr lang="ja-JP" altLang="en-US" sz="1400" dirty="0" smtClean="0">
                <a:latin typeface="ＭＳ 明朝" pitchFamily="17" charset="-128"/>
                <a:ea typeface="ＭＳ 明朝" pitchFamily="17" charset="-128"/>
              </a:rPr>
              <a:t>医療分野における</a:t>
            </a:r>
            <a:r>
              <a:rPr lang="en-US" altLang="ja-JP" sz="1400" dirty="0" err="1" smtClean="0">
                <a:latin typeface="ＭＳ 明朝" pitchFamily="17" charset="-128"/>
                <a:ea typeface="ＭＳ 明朝" pitchFamily="17" charset="-128"/>
              </a:rPr>
              <a:t>SaaS</a:t>
            </a:r>
            <a:r>
              <a:rPr lang="ja-JP" altLang="en-US" sz="1400" dirty="0" smtClean="0">
                <a:latin typeface="ＭＳ 明朝" pitchFamily="17" charset="-128"/>
                <a:ea typeface="ＭＳ 明朝" pitchFamily="17" charset="-128"/>
              </a:rPr>
              <a:t>の応用</a:t>
            </a:r>
            <a:endParaRPr lang="ja-JP" altLang="en-US" sz="1400" dirty="0">
              <a:latin typeface="ＭＳ 明朝" pitchFamily="17" charset="-128"/>
              <a:ea typeface="ＭＳ 明朝" pitchFamily="17" charset="-128"/>
            </a:endParaRPr>
          </a:p>
        </p:txBody>
      </p:sp>
      <p:sp>
        <p:nvSpPr>
          <p:cNvPr id="8" name="TextBox 7"/>
          <p:cNvSpPr txBox="1"/>
          <p:nvPr/>
        </p:nvSpPr>
        <p:spPr>
          <a:xfrm>
            <a:off x="467544" y="1340768"/>
            <a:ext cx="8064896" cy="5047536"/>
          </a:xfrm>
          <a:prstGeom prst="rect">
            <a:avLst/>
          </a:prstGeom>
          <a:noFill/>
        </p:spPr>
        <p:txBody>
          <a:bodyPr wrap="square" rtlCol="0">
            <a:spAutoFit/>
          </a:bodyPr>
          <a:lstStyle/>
          <a:p>
            <a:r>
              <a:rPr lang="zh-CN" altLang="ja-JP" sz="1150" dirty="0" smtClean="0">
                <a:latin typeface="ＭＳ 明朝" pitchFamily="17" charset="-128"/>
                <a:ea typeface="ＭＳ 明朝" pitchFamily="17" charset="-128"/>
              </a:rPr>
              <a:t>中国人口政策已到调整期</a:t>
            </a:r>
            <a:endParaRPr lang="ja-JP" altLang="ja-JP" sz="1150" dirty="0" smtClean="0">
              <a:latin typeface="ＭＳ 明朝" pitchFamily="17" charset="-128"/>
              <a:ea typeface="ＭＳ 明朝" pitchFamily="17" charset="-128"/>
            </a:endParaRPr>
          </a:p>
          <a:p>
            <a:r>
              <a:rPr lang="en-US" altLang="ja-JP" sz="1150" dirty="0" smtClean="0">
                <a:latin typeface="ＭＳ 明朝" pitchFamily="17" charset="-128"/>
                <a:ea typeface="ＭＳ 明朝" pitchFamily="17" charset="-128"/>
                <a:hlinkClick r:id="rId2"/>
              </a:rPr>
              <a:t>http://finance.jrj.com.cn/2011/12/10100711801043.shtml</a:t>
            </a:r>
            <a:r>
              <a:rPr lang="en-US" altLang="ja-JP" sz="1150" dirty="0" smtClean="0">
                <a:latin typeface="ＭＳ 明朝" pitchFamily="17" charset="-128"/>
                <a:ea typeface="ＭＳ 明朝" pitchFamily="17" charset="-128"/>
              </a:rPr>
              <a:t>(Access on 2011/11)</a:t>
            </a:r>
            <a:endParaRPr lang="ja-JP" altLang="ja-JP" sz="1150" dirty="0" smtClean="0">
              <a:latin typeface="ＭＳ 明朝" pitchFamily="17" charset="-128"/>
              <a:ea typeface="ＭＳ 明朝" pitchFamily="17" charset="-128"/>
            </a:endParaRPr>
          </a:p>
          <a:p>
            <a:r>
              <a:rPr lang="ja-JP" altLang="ja-JP" sz="1150" dirty="0" smtClean="0">
                <a:latin typeface="ＭＳ 明朝" pitchFamily="17" charset="-128"/>
                <a:ea typeface="ＭＳ 明朝" pitchFamily="17" charset="-128"/>
              </a:rPr>
              <a:t>ジニ係数は小国の指標、大国・中国には「使えない」―中国メディア</a:t>
            </a:r>
          </a:p>
          <a:p>
            <a:r>
              <a:rPr lang="en-US" altLang="ja-JP" sz="1150" dirty="0" smtClean="0">
                <a:latin typeface="ＭＳ 明朝" pitchFamily="17" charset="-128"/>
                <a:ea typeface="ＭＳ 明朝" pitchFamily="17" charset="-128"/>
                <a:hlinkClick r:id="rId3"/>
              </a:rPr>
              <a:t>http://news.searchina.ne.jp/disp.cgi?y=2011&amp;d=0309&amp;f=business_0309_144.shtml</a:t>
            </a:r>
            <a:r>
              <a:rPr lang="en-US" altLang="ja-JP" sz="1150" dirty="0" smtClean="0">
                <a:latin typeface="ＭＳ 明朝" pitchFamily="17" charset="-128"/>
                <a:ea typeface="ＭＳ 明朝" pitchFamily="17" charset="-128"/>
              </a:rPr>
              <a:t>(Access on 2011/11)</a:t>
            </a:r>
            <a:endParaRPr lang="ja-JP" altLang="ja-JP" sz="1150" dirty="0" smtClean="0">
              <a:latin typeface="ＭＳ 明朝" pitchFamily="17" charset="-128"/>
              <a:ea typeface="ＭＳ 明朝" pitchFamily="17" charset="-128"/>
            </a:endParaRPr>
          </a:p>
          <a:p>
            <a:r>
              <a:rPr lang="ja-JP" altLang="ja-JP" sz="1150" dirty="0" smtClean="0">
                <a:latin typeface="ＭＳ 明朝" pitchFamily="17" charset="-128"/>
                <a:ea typeface="ＭＳ 明朝" pitchFamily="17" charset="-128"/>
              </a:rPr>
              <a:t>第</a:t>
            </a:r>
            <a:r>
              <a:rPr lang="en-US" altLang="ja-JP" sz="1150" dirty="0" smtClean="0">
                <a:latin typeface="ＭＳ 明朝" pitchFamily="17" charset="-128"/>
                <a:ea typeface="ＭＳ 明朝" pitchFamily="17" charset="-128"/>
              </a:rPr>
              <a:t>18</a:t>
            </a:r>
            <a:r>
              <a:rPr lang="ja-JP" altLang="ja-JP" sz="1150" dirty="0" smtClean="0">
                <a:latin typeface="ＭＳ 明朝" pitchFamily="17" charset="-128"/>
                <a:ea typeface="ＭＳ 明朝" pitchFamily="17" charset="-128"/>
              </a:rPr>
              <a:t>回社会保障審議会医療部会資料</a:t>
            </a:r>
          </a:p>
          <a:p>
            <a:r>
              <a:rPr lang="en-US" altLang="ja-JP" sz="1150" dirty="0" smtClean="0">
                <a:latin typeface="ＭＳ 明朝" pitchFamily="17" charset="-128"/>
                <a:ea typeface="ＭＳ 明朝" pitchFamily="17" charset="-128"/>
                <a:hlinkClick r:id="rId4"/>
              </a:rPr>
              <a:t>http://www.mhlw.go.jp/stf/shingi/2r9852000001ets7.html</a:t>
            </a:r>
            <a:r>
              <a:rPr lang="en-US" altLang="ja-JP" sz="1150" dirty="0" smtClean="0">
                <a:latin typeface="ＭＳ 明朝" pitchFamily="17" charset="-128"/>
                <a:ea typeface="ＭＳ 明朝" pitchFamily="17" charset="-128"/>
              </a:rPr>
              <a:t>(Access on 2011/10)</a:t>
            </a:r>
            <a:endParaRPr lang="ja-JP" altLang="ja-JP" sz="1150" dirty="0" smtClean="0">
              <a:latin typeface="ＭＳ 明朝" pitchFamily="17" charset="-128"/>
              <a:ea typeface="ＭＳ 明朝" pitchFamily="17" charset="-128"/>
            </a:endParaRPr>
          </a:p>
          <a:p>
            <a:r>
              <a:rPr lang="ja-JP" altLang="ja-JP" sz="1150" dirty="0" smtClean="0">
                <a:latin typeface="ＭＳ 明朝" pitchFamily="17" charset="-128"/>
                <a:ea typeface="ＭＳ 明朝" pitchFamily="17" charset="-128"/>
              </a:rPr>
              <a:t>医療ならびに医業の</a:t>
            </a:r>
            <a:r>
              <a:rPr lang="en-US" altLang="ja-JP" sz="1150" dirty="0" smtClean="0">
                <a:latin typeface="ＭＳ 明朝" pitchFamily="17" charset="-128"/>
                <a:ea typeface="ＭＳ 明朝" pitchFamily="17" charset="-128"/>
              </a:rPr>
              <a:t>IT </a:t>
            </a:r>
            <a:r>
              <a:rPr lang="ja-JP" altLang="ja-JP" sz="1150" dirty="0" smtClean="0">
                <a:latin typeface="ＭＳ 明朝" pitchFamily="17" charset="-128"/>
                <a:ea typeface="ＭＳ 明朝" pitchFamily="17" charset="-128"/>
              </a:rPr>
              <a:t>化について　東京都医師会</a:t>
            </a:r>
          </a:p>
          <a:p>
            <a:r>
              <a:rPr lang="en-US" altLang="ja-JP" sz="1150" dirty="0" smtClean="0">
                <a:latin typeface="ＭＳ 明朝" pitchFamily="17" charset="-128"/>
                <a:ea typeface="ＭＳ 明朝" pitchFamily="17" charset="-128"/>
                <a:hlinkClick r:id="rId5"/>
              </a:rPr>
              <a:t>http://www.tokyo.med.or.jp/old_inf/toushin/jouhou-2011.pdf</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(Access</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on 2011/11)</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 p5-10</a:t>
            </a:r>
            <a:endParaRPr lang="ja-JP" altLang="ja-JP" sz="1150" dirty="0" smtClean="0">
              <a:latin typeface="ＭＳ 明朝" pitchFamily="17" charset="-128"/>
              <a:ea typeface="ＭＳ 明朝" pitchFamily="17" charset="-128"/>
            </a:endParaRPr>
          </a:p>
          <a:p>
            <a:r>
              <a:rPr lang="ja-JP" altLang="ja-JP" sz="1150" dirty="0" smtClean="0">
                <a:latin typeface="ＭＳ 明朝" pitchFamily="17" charset="-128"/>
                <a:ea typeface="ＭＳ 明朝" pitchFamily="17" charset="-128"/>
              </a:rPr>
              <a:t>秋山暢夫</a:t>
            </a:r>
            <a:r>
              <a:rPr lang="en-US" altLang="ja-JP" sz="1150" dirty="0" smtClean="0">
                <a:latin typeface="ＭＳ 明朝" pitchFamily="17" charset="-128"/>
                <a:ea typeface="ＭＳ 明朝" pitchFamily="17" charset="-128"/>
              </a:rPr>
              <a:t>(2009)</a:t>
            </a:r>
            <a:r>
              <a:rPr lang="ja-JP" altLang="ja-JP" sz="1150" dirty="0" smtClean="0">
                <a:latin typeface="ＭＳ 明朝" pitchFamily="17" charset="-128"/>
                <a:ea typeface="ＭＳ 明朝" pitchFamily="17" charset="-128"/>
              </a:rPr>
              <a:t>：「実践的「電子カルテ論」 </a:t>
            </a:r>
            <a:r>
              <a:rPr lang="en-US" altLang="ja-JP" sz="1150" dirty="0" smtClean="0">
                <a:latin typeface="ＭＳ 明朝" pitchFamily="17" charset="-128"/>
                <a:ea typeface="ＭＳ 明朝" pitchFamily="17" charset="-128"/>
              </a:rPr>
              <a:t>21</a:t>
            </a:r>
            <a:r>
              <a:rPr lang="ja-JP" altLang="ja-JP" sz="1150" dirty="0" smtClean="0">
                <a:latin typeface="ＭＳ 明朝" pitchFamily="17" charset="-128"/>
                <a:ea typeface="ＭＳ 明朝" pitchFamily="17" charset="-128"/>
              </a:rPr>
              <a:t>世紀の医療の鍵は</a:t>
            </a:r>
            <a:r>
              <a:rPr lang="en-US" altLang="ja-JP" sz="1150" dirty="0" smtClean="0">
                <a:latin typeface="ＭＳ 明朝" pitchFamily="17" charset="-128"/>
                <a:ea typeface="ＭＳ 明朝" pitchFamily="17" charset="-128"/>
              </a:rPr>
              <a:t>IT</a:t>
            </a:r>
            <a:r>
              <a:rPr lang="ja-JP" altLang="ja-JP" sz="1150" dirty="0" smtClean="0">
                <a:latin typeface="ＭＳ 明朝" pitchFamily="17" charset="-128"/>
                <a:ea typeface="ＭＳ 明朝" pitchFamily="17" charset="-128"/>
              </a:rPr>
              <a:t>が握る」，薬事日報社　</a:t>
            </a:r>
            <a:r>
              <a:rPr lang="en-US" altLang="ja-JP" sz="1150" dirty="0" smtClean="0">
                <a:latin typeface="ＭＳ 明朝" pitchFamily="17" charset="-128"/>
                <a:ea typeface="ＭＳ 明朝" pitchFamily="17" charset="-128"/>
              </a:rPr>
              <a:t>p34-38</a:t>
            </a:r>
            <a:endParaRPr lang="ja-JP" altLang="ja-JP" sz="1150" dirty="0" smtClean="0">
              <a:latin typeface="ＭＳ 明朝" pitchFamily="17" charset="-128"/>
              <a:ea typeface="ＭＳ 明朝" pitchFamily="17" charset="-128"/>
            </a:endParaRPr>
          </a:p>
          <a:p>
            <a:r>
              <a:rPr lang="ja-JP" altLang="ja-JP" sz="1150" dirty="0" smtClean="0">
                <a:latin typeface="ＭＳ 明朝" pitchFamily="17" charset="-128"/>
                <a:ea typeface="ＭＳ 明朝" pitchFamily="17" charset="-128"/>
              </a:rPr>
              <a:t>黒川清</a:t>
            </a:r>
            <a:r>
              <a:rPr lang="en-US" altLang="ja-JP" sz="1150" dirty="0" smtClean="0">
                <a:latin typeface="ＭＳ 明朝" pitchFamily="17" charset="-128"/>
                <a:ea typeface="ＭＳ 明朝" pitchFamily="17" charset="-128"/>
              </a:rPr>
              <a:t>(2010)</a:t>
            </a:r>
            <a:r>
              <a:rPr lang="ja-JP" altLang="ja-JP" sz="1150" dirty="0" smtClean="0">
                <a:latin typeface="ＭＳ 明朝" pitchFamily="17" charset="-128"/>
                <a:ea typeface="ＭＳ 明朝" pitchFamily="17" charset="-128"/>
              </a:rPr>
              <a:t>日経ビジネスオンライン</a:t>
            </a:r>
            <a:r>
              <a:rPr lang="en-US" altLang="ja-JP" sz="1150" dirty="0" smtClean="0">
                <a:latin typeface="ＭＳ 明朝" pitchFamily="17" charset="-128"/>
                <a:ea typeface="ＭＳ 明朝" pitchFamily="17" charset="-128"/>
              </a:rPr>
              <a:t>:</a:t>
            </a:r>
            <a:r>
              <a:rPr lang="ja-JP" altLang="ja-JP" sz="1150" dirty="0" smtClean="0">
                <a:latin typeface="ＭＳ 明朝" pitchFamily="17" charset="-128"/>
                <a:ea typeface="ＭＳ 明朝" pitchFamily="17" charset="-128"/>
              </a:rPr>
              <a:t>「</a:t>
            </a:r>
            <a:r>
              <a:rPr lang="en-US" altLang="ja-JP" sz="1150" dirty="0" smtClean="0">
                <a:latin typeface="ＭＳ 明朝" pitchFamily="17" charset="-128"/>
                <a:ea typeface="ＭＳ 明朝" pitchFamily="17" charset="-128"/>
              </a:rPr>
              <a:t>e-Health</a:t>
            </a:r>
            <a:r>
              <a:rPr lang="ja-JP" altLang="ja-JP" sz="1150" dirty="0" smtClean="0">
                <a:latin typeface="ＭＳ 明朝" pitchFamily="17" charset="-128"/>
                <a:ea typeface="ＭＳ 明朝" pitchFamily="17" charset="-128"/>
              </a:rPr>
              <a:t>革命 </a:t>
            </a:r>
            <a:r>
              <a:rPr lang="en-US" altLang="ja-JP" sz="1150" dirty="0" smtClean="0">
                <a:latin typeface="ＭＳ 明朝" pitchFamily="17" charset="-128"/>
                <a:ea typeface="ＭＳ 明朝" pitchFamily="17" charset="-128"/>
              </a:rPr>
              <a:t>IT</a:t>
            </a:r>
            <a:r>
              <a:rPr lang="ja-JP" altLang="ja-JP" sz="1150" dirty="0" smtClean="0">
                <a:latin typeface="ＭＳ 明朝" pitchFamily="17" charset="-128"/>
                <a:ea typeface="ＭＳ 明朝" pitchFamily="17" charset="-128"/>
              </a:rPr>
              <a:t>で変わる日本の健康と医療の未来 </a:t>
            </a:r>
            <a:r>
              <a:rPr lang="en-US" altLang="ja-JP" sz="1150" dirty="0" smtClean="0">
                <a:latin typeface="ＭＳ 明朝" pitchFamily="17" charset="-128"/>
                <a:ea typeface="ＭＳ 明朝" pitchFamily="17" charset="-128"/>
              </a:rPr>
              <a:t>[</a:t>
            </a:r>
            <a:r>
              <a:rPr lang="ja-JP" altLang="ja-JP" sz="1150" dirty="0" smtClean="0">
                <a:latin typeface="ＭＳ 明朝" pitchFamily="17" charset="-128"/>
                <a:ea typeface="ＭＳ 明朝" pitchFamily="17" charset="-128"/>
              </a:rPr>
              <a:t>新書</a:t>
            </a:r>
            <a:r>
              <a:rPr lang="en-US" altLang="ja-JP" sz="1150" dirty="0" smtClean="0">
                <a:latin typeface="ＭＳ 明朝" pitchFamily="17" charset="-128"/>
                <a:ea typeface="ＭＳ 明朝" pitchFamily="17" charset="-128"/>
              </a:rPr>
              <a:t>]</a:t>
            </a:r>
            <a:r>
              <a:rPr lang="ja-JP" altLang="ja-JP" sz="1150" dirty="0" smtClean="0">
                <a:latin typeface="ＭＳ 明朝" pitchFamily="17" charset="-128"/>
                <a:ea typeface="ＭＳ 明朝" pitchFamily="17" charset="-128"/>
              </a:rPr>
              <a:t>」，日経</a:t>
            </a:r>
            <a:r>
              <a:rPr lang="en-US" altLang="ja-JP" sz="1150" dirty="0" smtClean="0">
                <a:latin typeface="ＭＳ 明朝" pitchFamily="17" charset="-128"/>
                <a:ea typeface="ＭＳ 明朝" pitchFamily="17" charset="-128"/>
              </a:rPr>
              <a:t>BP</a:t>
            </a:r>
            <a:r>
              <a:rPr lang="ja-JP" altLang="ja-JP" sz="1150" dirty="0" smtClean="0">
                <a:latin typeface="ＭＳ 明朝" pitchFamily="17" charset="-128"/>
                <a:ea typeface="ＭＳ 明朝" pitchFamily="17" charset="-128"/>
              </a:rPr>
              <a:t>社　</a:t>
            </a:r>
            <a:r>
              <a:rPr lang="en-US" altLang="ja-JP" sz="1150" dirty="0" smtClean="0">
                <a:latin typeface="ＭＳ 明朝" pitchFamily="17" charset="-128"/>
                <a:ea typeface="ＭＳ 明朝" pitchFamily="17" charset="-128"/>
              </a:rPr>
              <a:t>p3-5</a:t>
            </a:r>
            <a:endParaRPr lang="ja-JP" altLang="ja-JP" sz="1150" dirty="0" smtClean="0">
              <a:latin typeface="ＭＳ 明朝" pitchFamily="17" charset="-128"/>
              <a:ea typeface="ＭＳ 明朝" pitchFamily="17" charset="-128"/>
            </a:endParaRPr>
          </a:p>
          <a:p>
            <a:r>
              <a:rPr lang="ja-JP" altLang="ja-JP" sz="1150" dirty="0" smtClean="0">
                <a:latin typeface="ＭＳ 明朝" pitchFamily="17" charset="-128"/>
                <a:ea typeface="ＭＳ 明朝" pitchFamily="17" charset="-128"/>
              </a:rPr>
              <a:t>池田正見</a:t>
            </a:r>
            <a:r>
              <a:rPr lang="en-US" altLang="ja-JP" sz="1150" dirty="0" smtClean="0">
                <a:latin typeface="ＭＳ 明朝" pitchFamily="17" charset="-128"/>
                <a:ea typeface="ＭＳ 明朝" pitchFamily="17" charset="-128"/>
              </a:rPr>
              <a:t>(2005):</a:t>
            </a:r>
            <a:r>
              <a:rPr lang="ja-JP" altLang="ja-JP" sz="1150" dirty="0" smtClean="0">
                <a:latin typeface="ＭＳ 明朝" pitchFamily="17" charset="-128"/>
                <a:ea typeface="ＭＳ 明朝" pitchFamily="17" charset="-128"/>
              </a:rPr>
              <a:t>「これからの電子医療情報学」，森北出版株式会社　</a:t>
            </a:r>
            <a:r>
              <a:rPr lang="en-US" altLang="ja-JP" sz="1150" dirty="0" smtClean="0">
                <a:latin typeface="ＭＳ 明朝" pitchFamily="17" charset="-128"/>
                <a:ea typeface="ＭＳ 明朝" pitchFamily="17" charset="-128"/>
              </a:rPr>
              <a:t>p22</a:t>
            </a:r>
            <a:r>
              <a:rPr lang="ja-JP" altLang="ja-JP" sz="1150" dirty="0" smtClean="0">
                <a:latin typeface="ＭＳ 明朝" pitchFamily="17" charset="-128"/>
                <a:ea typeface="ＭＳ 明朝" pitchFamily="17" charset="-128"/>
              </a:rPr>
              <a:t>－</a:t>
            </a:r>
            <a:r>
              <a:rPr lang="en-US" altLang="ja-JP" sz="1150" dirty="0" smtClean="0">
                <a:latin typeface="ＭＳ 明朝" pitchFamily="17" charset="-128"/>
                <a:ea typeface="ＭＳ 明朝" pitchFamily="17" charset="-128"/>
              </a:rPr>
              <a:t>26</a:t>
            </a:r>
            <a:endParaRPr lang="ja-JP" altLang="ja-JP" sz="1150" dirty="0" smtClean="0">
              <a:latin typeface="ＭＳ 明朝" pitchFamily="17" charset="-128"/>
              <a:ea typeface="ＭＳ 明朝" pitchFamily="17" charset="-128"/>
            </a:endParaRPr>
          </a:p>
          <a:p>
            <a:r>
              <a:rPr lang="en-US" altLang="ja-JP" sz="1150" dirty="0" smtClean="0">
                <a:latin typeface="ＭＳ 明朝" pitchFamily="17" charset="-128"/>
                <a:ea typeface="ＭＳ 明朝" pitchFamily="17" charset="-128"/>
              </a:rPr>
              <a:t>NEC</a:t>
            </a:r>
            <a:r>
              <a:rPr lang="ja-JP" altLang="ja-JP" sz="1150" dirty="0" smtClean="0">
                <a:latin typeface="ＭＳ 明朝" pitchFamily="17" charset="-128"/>
                <a:ea typeface="ＭＳ 明朝" pitchFamily="17" charset="-128"/>
              </a:rPr>
              <a:t>医療セミナー</a:t>
            </a:r>
            <a:r>
              <a:rPr lang="en-US" altLang="ja-JP" sz="1150" dirty="0" smtClean="0">
                <a:latin typeface="ＭＳ 明朝" pitchFamily="17" charset="-128"/>
                <a:ea typeface="ＭＳ 明朝" pitchFamily="17" charset="-128"/>
              </a:rPr>
              <a:t> 2011</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Review</a:t>
            </a:r>
            <a:r>
              <a:rPr lang="ja-JP" altLang="ja-JP" sz="1150" dirty="0" smtClean="0">
                <a:latin typeface="ＭＳ 明朝" pitchFamily="17" charset="-128"/>
                <a:ea typeface="ＭＳ 明朝" pitchFamily="17" charset="-128"/>
              </a:rPr>
              <a:t>　</a:t>
            </a:r>
          </a:p>
          <a:p>
            <a:r>
              <a:rPr lang="en-US" altLang="ja-JP" sz="1150" dirty="0" smtClean="0">
                <a:latin typeface="ＭＳ 明朝" pitchFamily="17" charset="-128"/>
                <a:ea typeface="ＭＳ 明朝" pitchFamily="17" charset="-128"/>
                <a:hlinkClick r:id="rId6"/>
              </a:rPr>
              <a:t>http://www.nec.co.jp/medsq/event/nikkeimedical/review_web.pdf#search</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(Access</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on 2011/6)</a:t>
            </a:r>
            <a:endParaRPr lang="ja-JP" altLang="ja-JP" sz="1150" dirty="0" smtClean="0">
              <a:latin typeface="ＭＳ 明朝" pitchFamily="17" charset="-128"/>
              <a:ea typeface="ＭＳ 明朝" pitchFamily="17" charset="-128"/>
            </a:endParaRPr>
          </a:p>
          <a:p>
            <a:r>
              <a:rPr lang="ja-JP" altLang="ja-JP" sz="1150" dirty="0" smtClean="0">
                <a:latin typeface="ＭＳ 明朝" pitchFamily="17" charset="-128"/>
                <a:ea typeface="ＭＳ 明朝" pitchFamily="17" charset="-128"/>
              </a:rPr>
              <a:t>“医療の</a:t>
            </a:r>
            <a:r>
              <a:rPr lang="en-US" altLang="ja-JP" sz="1150" dirty="0" smtClean="0">
                <a:latin typeface="ＭＳ 明朝" pitchFamily="17" charset="-128"/>
                <a:ea typeface="ＭＳ 明朝" pitchFamily="17" charset="-128"/>
              </a:rPr>
              <a:t>IT</a:t>
            </a:r>
            <a:r>
              <a:rPr lang="ja-JP" altLang="ja-JP" sz="1150" dirty="0" smtClean="0">
                <a:latin typeface="ＭＳ 明朝" pitchFamily="17" charset="-128"/>
                <a:ea typeface="ＭＳ 明朝" pitchFamily="17" charset="-128"/>
              </a:rPr>
              <a:t>化”最新動向「レセプトオンライン請求義務化」 </a:t>
            </a:r>
          </a:p>
          <a:p>
            <a:r>
              <a:rPr lang="en-US" altLang="ja-JP" sz="1150" dirty="0" smtClean="0">
                <a:latin typeface="ＭＳ 明朝" pitchFamily="17" charset="-128"/>
                <a:ea typeface="ＭＳ 明朝" pitchFamily="17" charset="-128"/>
                <a:hlinkClick r:id="rId7"/>
              </a:rPr>
              <a:t>http://techtarget.itmedia.co.jp/tt/news/0907/06/news01.html</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(Access</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on 2011/6)</a:t>
            </a:r>
            <a:endParaRPr lang="ja-JP" altLang="ja-JP" sz="1150" dirty="0" smtClean="0">
              <a:latin typeface="ＭＳ 明朝" pitchFamily="17" charset="-128"/>
              <a:ea typeface="ＭＳ 明朝" pitchFamily="17" charset="-128"/>
            </a:endParaRPr>
          </a:p>
          <a:p>
            <a:r>
              <a:rPr lang="ja-JP" altLang="ja-JP" sz="1150" dirty="0" smtClean="0">
                <a:latin typeface="ＭＳ 明朝" pitchFamily="17" charset="-128"/>
                <a:ea typeface="ＭＳ 明朝" pitchFamily="17" charset="-128"/>
              </a:rPr>
              <a:t>どうぶつ医療クラウド　</a:t>
            </a:r>
          </a:p>
          <a:p>
            <a:r>
              <a:rPr lang="en-US" altLang="ja-JP" sz="1150" dirty="0" smtClean="0">
                <a:latin typeface="ＭＳ 明朝" pitchFamily="17" charset="-128"/>
                <a:ea typeface="ＭＳ 明朝" pitchFamily="17" charset="-128"/>
                <a:hlinkClick r:id="rId8"/>
              </a:rPr>
              <a:t>http://journal.mycom.co.jp/news/2011/05/12/059/index.html</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(Access</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on 2011/9)</a:t>
            </a:r>
            <a:endParaRPr lang="ja-JP" altLang="ja-JP" sz="1150" dirty="0" smtClean="0">
              <a:latin typeface="ＭＳ 明朝" pitchFamily="17" charset="-128"/>
              <a:ea typeface="ＭＳ 明朝" pitchFamily="17" charset="-128"/>
            </a:endParaRPr>
          </a:p>
          <a:p>
            <a:r>
              <a:rPr lang="ja-JP" altLang="ja-JP" sz="1150" dirty="0" smtClean="0">
                <a:latin typeface="ＭＳ 明朝" pitchFamily="17" charset="-128"/>
                <a:ea typeface="ＭＳ 明朝" pitchFamily="17" charset="-128"/>
              </a:rPr>
              <a:t>地域医療ネットワーク：</a:t>
            </a:r>
            <a:r>
              <a:rPr lang="en-US" altLang="ja-JP" sz="1150" dirty="0" smtClean="0">
                <a:latin typeface="ＭＳ 明朝" pitchFamily="17" charset="-128"/>
                <a:ea typeface="ＭＳ 明朝" pitchFamily="17" charset="-128"/>
              </a:rPr>
              <a:t>Human</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Bridge </a:t>
            </a:r>
            <a:r>
              <a:rPr lang="ja-JP" altLang="ja-JP" sz="1150" dirty="0" smtClean="0">
                <a:latin typeface="ＭＳ 明朝" pitchFamily="17" charset="-128"/>
                <a:ea typeface="ＭＳ 明朝" pitchFamily="17" charset="-128"/>
              </a:rPr>
              <a:t>（ヒューマンブリッジ）</a:t>
            </a:r>
          </a:p>
          <a:p>
            <a:r>
              <a:rPr lang="en-US" altLang="ja-JP" sz="1150" dirty="0" smtClean="0">
                <a:latin typeface="ＭＳ 明朝" pitchFamily="17" charset="-128"/>
                <a:ea typeface="ＭＳ 明朝" pitchFamily="17" charset="-128"/>
                <a:hlinkClick r:id="rId9"/>
              </a:rPr>
              <a:t>http://jp.fujitsu.com/solutions/medical/products/humanbridge/</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(Access</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on 2011/11)</a:t>
            </a:r>
            <a:endParaRPr lang="ja-JP" altLang="ja-JP" sz="1150" dirty="0" smtClean="0">
              <a:latin typeface="ＭＳ 明朝" pitchFamily="17" charset="-128"/>
              <a:ea typeface="ＭＳ 明朝" pitchFamily="17" charset="-128"/>
            </a:endParaRPr>
          </a:p>
          <a:p>
            <a:r>
              <a:rPr lang="ja-JP" altLang="ja-JP" sz="1150" dirty="0" smtClean="0">
                <a:latin typeface="ＭＳ 明朝" pitchFamily="17" charset="-128"/>
                <a:ea typeface="ＭＳ 明朝" pitchFamily="17" charset="-128"/>
              </a:rPr>
              <a:t>日本の医療制度とその問題点</a:t>
            </a:r>
          </a:p>
          <a:p>
            <a:r>
              <a:rPr lang="en-US" altLang="ja-JP" sz="1150" dirty="0" smtClean="0">
                <a:latin typeface="ＭＳ 明朝" pitchFamily="17" charset="-128"/>
                <a:ea typeface="ＭＳ 明朝" pitchFamily="17" charset="-128"/>
                <a:hlinkClick r:id="rId10"/>
              </a:rPr>
              <a:t>http://www.iryoseido.com/kouenkai/002.html</a:t>
            </a:r>
            <a:r>
              <a:rPr lang="en-US" altLang="ja-JP" sz="1150" dirty="0" smtClean="0">
                <a:latin typeface="ＭＳ 明朝" pitchFamily="17" charset="-128"/>
                <a:ea typeface="ＭＳ 明朝" pitchFamily="17" charset="-128"/>
              </a:rPr>
              <a:t>(Access</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on 2011/10)</a:t>
            </a:r>
            <a:endParaRPr lang="ja-JP" altLang="ja-JP" sz="1150" dirty="0" smtClean="0">
              <a:latin typeface="ＭＳ 明朝" pitchFamily="17" charset="-128"/>
              <a:ea typeface="ＭＳ 明朝" pitchFamily="17" charset="-128"/>
            </a:endParaRPr>
          </a:p>
          <a:p>
            <a:r>
              <a:rPr lang="en-US" altLang="ja-JP" sz="1150" u="sng" dirty="0" smtClean="0">
                <a:latin typeface="ＭＳ 明朝" pitchFamily="17" charset="-128"/>
                <a:ea typeface="ＭＳ 明朝" pitchFamily="17" charset="-128"/>
                <a:hlinkClick r:id="rId11"/>
              </a:rPr>
              <a:t>https://kenkyuukai.jp/explanation/imagekeep.asp</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(Access</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on 2011/11)</a:t>
            </a:r>
            <a:endParaRPr lang="ja-JP" altLang="ja-JP" sz="1150" dirty="0" smtClean="0">
              <a:latin typeface="ＭＳ 明朝" pitchFamily="17" charset="-128"/>
              <a:ea typeface="ＭＳ 明朝" pitchFamily="17" charset="-128"/>
            </a:endParaRPr>
          </a:p>
          <a:p>
            <a:r>
              <a:rPr lang="en-US" altLang="ja-JP" sz="1150" u="sng" dirty="0" smtClean="0">
                <a:latin typeface="ＭＳ 明朝" pitchFamily="17" charset="-128"/>
                <a:ea typeface="ＭＳ 明朝" pitchFamily="17" charset="-128"/>
                <a:hlinkClick r:id="rId12"/>
              </a:rPr>
              <a:t>http://www.mhlw.go.jp/shingi/2010/02/s0202-4.html</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(Access</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on 2011/11)</a:t>
            </a:r>
            <a:endParaRPr lang="ja-JP" altLang="ja-JP" sz="1150" dirty="0" smtClean="0">
              <a:latin typeface="ＭＳ 明朝" pitchFamily="17" charset="-128"/>
              <a:ea typeface="ＭＳ 明朝" pitchFamily="17" charset="-128"/>
            </a:endParaRPr>
          </a:p>
          <a:p>
            <a:r>
              <a:rPr lang="ja-JP" altLang="ja-JP" sz="1150" dirty="0" smtClean="0">
                <a:latin typeface="ＭＳ 明朝" pitchFamily="17" charset="-128"/>
                <a:ea typeface="ＭＳ 明朝" pitchFamily="17" charset="-128"/>
              </a:rPr>
              <a:t>クラウドによる電子カルテを普及させるための提案　</a:t>
            </a:r>
            <a:r>
              <a:rPr lang="en-US" altLang="ja-JP" sz="1150" dirty="0" smtClean="0">
                <a:latin typeface="ＭＳ 明朝" pitchFamily="17" charset="-128"/>
                <a:ea typeface="ＭＳ 明朝" pitchFamily="17" charset="-128"/>
              </a:rPr>
              <a:t>(Access</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 on 2011/12</a:t>
            </a:r>
            <a:endParaRPr lang="ja-JP" altLang="ja-JP" sz="1150" dirty="0" smtClean="0">
              <a:latin typeface="ＭＳ 明朝" pitchFamily="17" charset="-128"/>
              <a:ea typeface="ＭＳ 明朝" pitchFamily="17" charset="-128"/>
            </a:endParaRPr>
          </a:p>
          <a:p>
            <a:r>
              <a:rPr lang="en-US" altLang="ja-JP" sz="1150" u="sng" dirty="0" smtClean="0">
                <a:latin typeface="ＭＳ 明朝" pitchFamily="17" charset="-128"/>
                <a:ea typeface="ＭＳ 明朝" pitchFamily="17" charset="-128"/>
                <a:hlinkClick r:id="rId13"/>
              </a:rPr>
              <a:t>https://www.semiconportal.com/archive/blog/insiders/oowada/110915-medicalcloud.html</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(Access</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on 2011/11)</a:t>
            </a:r>
            <a:endParaRPr lang="ja-JP" altLang="ja-JP" sz="1150" dirty="0" smtClean="0">
              <a:latin typeface="ＭＳ 明朝" pitchFamily="17" charset="-128"/>
              <a:ea typeface="ＭＳ 明朝" pitchFamily="17" charset="-128"/>
            </a:endParaRPr>
          </a:p>
          <a:p>
            <a:r>
              <a:rPr lang="zh-CN" altLang="ja-JP" sz="1150" dirty="0" smtClean="0">
                <a:latin typeface="ＭＳ 明朝" pitchFamily="17" charset="-128"/>
                <a:ea typeface="ＭＳ 明朝" pitchFamily="17" charset="-128"/>
              </a:rPr>
              <a:t>政府推动信息化发挥四大作用</a:t>
            </a:r>
            <a:endParaRPr lang="ja-JP" altLang="ja-JP" sz="1150" dirty="0" smtClean="0">
              <a:latin typeface="ＭＳ 明朝" pitchFamily="17" charset="-128"/>
              <a:ea typeface="ＭＳ 明朝" pitchFamily="17" charset="-128"/>
            </a:endParaRPr>
          </a:p>
          <a:p>
            <a:r>
              <a:rPr lang="en-US" altLang="ja-JP" sz="1150" u="sng" dirty="0" smtClean="0">
                <a:latin typeface="ＭＳ 明朝" pitchFamily="17" charset="-128"/>
                <a:ea typeface="ＭＳ 明朝" pitchFamily="17" charset="-128"/>
                <a:hlinkClick r:id="rId14"/>
              </a:rPr>
              <a:t>http://www.enet.com.cn/article/2004/0824/A20040824336656.shtml</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(Access</a:t>
            </a:r>
            <a:r>
              <a:rPr lang="ja-JP" altLang="ja-JP" sz="1150" dirty="0" smtClean="0">
                <a:latin typeface="ＭＳ 明朝" pitchFamily="17" charset="-128"/>
                <a:ea typeface="ＭＳ 明朝" pitchFamily="17" charset="-128"/>
              </a:rPr>
              <a:t>　</a:t>
            </a:r>
            <a:r>
              <a:rPr lang="en-US" altLang="ja-JP" sz="1150" dirty="0" smtClean="0">
                <a:latin typeface="ＭＳ 明朝" pitchFamily="17" charset="-128"/>
                <a:ea typeface="ＭＳ 明朝" pitchFamily="17" charset="-128"/>
              </a:rPr>
              <a:t>on 2011/12)</a:t>
            </a:r>
            <a:endParaRPr lang="ja-JP" altLang="ja-JP" sz="1150" dirty="0" smtClean="0">
              <a:latin typeface="ＭＳ 明朝" pitchFamily="17" charset="-128"/>
              <a:ea typeface="ＭＳ 明朝" pitchFamily="17" charset="-128"/>
            </a:endParaRPr>
          </a:p>
          <a:p>
            <a:endParaRPr lang="zh-CN" altLang="en-US" sz="1150" dirty="0">
              <a:latin typeface="ＭＳ 明朝" pitchFamily="17" charset="-128"/>
              <a:ea typeface="ＭＳ 明朝" pitchFamily="17" charset="-128"/>
            </a:endParaRPr>
          </a:p>
        </p:txBody>
      </p:sp>
      <p:pic>
        <p:nvPicPr>
          <p:cNvPr id="9" name="Picture 2" descr="\\disk01\home\s1020610\Desktop\発表\cloud9.jpg"/>
          <p:cNvPicPr>
            <a:picLocks noChangeAspect="1" noChangeArrowheads="1"/>
          </p:cNvPicPr>
          <p:nvPr/>
        </p:nvPicPr>
        <p:blipFill>
          <a:blip r:embed="rId15" cstate="print"/>
          <a:srcRect/>
          <a:stretch>
            <a:fillRect/>
          </a:stretch>
        </p:blipFill>
        <p:spPr bwMode="auto">
          <a:xfrm>
            <a:off x="8244408" y="205757"/>
            <a:ext cx="648072" cy="270915"/>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1412776"/>
            <a:ext cx="8208912" cy="2088232"/>
          </a:xfrm>
        </p:spPr>
        <p:txBody>
          <a:bodyPr>
            <a:normAutofit/>
          </a:bodyPr>
          <a:lstStyle/>
          <a:p>
            <a:pPr algn="l"/>
            <a:r>
              <a:rPr lang="ja-JP" altLang="en-US" sz="3000" dirty="0" smtClean="0">
                <a:latin typeface="ＭＳ 明朝" pitchFamily="17" charset="-128"/>
                <a:ea typeface="ＭＳ 明朝" pitchFamily="17" charset="-128"/>
              </a:rPr>
              <a:t>クラウド（</a:t>
            </a:r>
            <a:r>
              <a:rPr lang="en-US" altLang="ja-JP" sz="3000" dirty="0" err="1" smtClean="0">
                <a:latin typeface="ＭＳ 明朝" pitchFamily="17" charset="-128"/>
                <a:ea typeface="ＭＳ 明朝" pitchFamily="17" charset="-128"/>
              </a:rPr>
              <a:t>SaaS</a:t>
            </a:r>
            <a:r>
              <a:rPr lang="ja-JP" altLang="en-US" sz="3000" dirty="0" smtClean="0">
                <a:latin typeface="ＭＳ 明朝" pitchFamily="17" charset="-128"/>
                <a:ea typeface="ＭＳ 明朝" pitchFamily="17" charset="-128"/>
              </a:rPr>
              <a:t>）の現状調</a:t>
            </a:r>
            <a:r>
              <a:rPr lang="ja-JP" altLang="en-US" sz="3000" dirty="0" smtClean="0">
                <a:latin typeface="ＭＳ 明朝" pitchFamily="17" charset="-128"/>
                <a:ea typeface="ＭＳ 明朝" pitchFamily="17" charset="-128"/>
              </a:rPr>
              <a:t>査</a:t>
            </a:r>
            <a:r>
              <a:rPr lang="en-US" altLang="ja-JP" sz="3000" dirty="0" smtClean="0">
                <a:latin typeface="ＭＳ 明朝" pitchFamily="17" charset="-128"/>
                <a:ea typeface="ＭＳ 明朝" pitchFamily="17" charset="-128"/>
              </a:rPr>
              <a:t/>
            </a:r>
            <a:br>
              <a:rPr lang="en-US" altLang="ja-JP" sz="3000" dirty="0" smtClean="0">
                <a:latin typeface="ＭＳ 明朝" pitchFamily="17" charset="-128"/>
                <a:ea typeface="ＭＳ 明朝" pitchFamily="17" charset="-128"/>
              </a:rPr>
            </a:br>
            <a:r>
              <a:rPr lang="ja-JP" altLang="en-US" sz="3000" dirty="0" smtClean="0">
                <a:latin typeface="ＭＳ 明朝" pitchFamily="17" charset="-128"/>
                <a:ea typeface="ＭＳ 明朝" pitchFamily="17" charset="-128"/>
              </a:rPr>
              <a:t>　　</a:t>
            </a:r>
            <a:r>
              <a:rPr lang="ja-JP" altLang="en-US" sz="3000" dirty="0" err="1" smtClean="0">
                <a:latin typeface="ＭＳ 明朝" pitchFamily="17" charset="-128"/>
                <a:ea typeface="ＭＳ 明朝" pitchFamily="17" charset="-128"/>
              </a:rPr>
              <a:t>ーー</a:t>
            </a:r>
            <a:r>
              <a:rPr lang="ja-JP" altLang="ja-JP" sz="3000" dirty="0" smtClean="0">
                <a:latin typeface="ＭＳ 明朝" pitchFamily="17" charset="-128"/>
                <a:ea typeface="ＭＳ 明朝" pitchFamily="17" charset="-128"/>
              </a:rPr>
              <a:t>クラウド</a:t>
            </a:r>
            <a:r>
              <a:rPr lang="ja-JP" altLang="ja-JP" sz="3000" dirty="0">
                <a:latin typeface="ＭＳ 明朝" pitchFamily="17" charset="-128"/>
                <a:ea typeface="ＭＳ 明朝" pitchFamily="17" charset="-128"/>
              </a:rPr>
              <a:t>情報安全性の意識調査と提案</a:t>
            </a:r>
            <a:br>
              <a:rPr lang="ja-JP" altLang="ja-JP" sz="3000" dirty="0">
                <a:latin typeface="ＭＳ 明朝" pitchFamily="17" charset="-128"/>
                <a:ea typeface="ＭＳ 明朝" pitchFamily="17" charset="-128"/>
              </a:rPr>
            </a:br>
            <a:endParaRPr kumimoji="1" lang="ja-JP" altLang="en-US" sz="3000" dirty="0">
              <a:latin typeface="ＭＳ 明朝" pitchFamily="17" charset="-128"/>
              <a:ea typeface="ＭＳ 明朝" pitchFamily="17" charset="-128"/>
            </a:endParaRPr>
          </a:p>
        </p:txBody>
      </p:sp>
      <p:sp>
        <p:nvSpPr>
          <p:cNvPr id="3" name="サブタイトル 2"/>
          <p:cNvSpPr>
            <a:spLocks noGrp="1"/>
          </p:cNvSpPr>
          <p:nvPr>
            <p:ph type="subTitle" idx="1"/>
          </p:nvPr>
        </p:nvSpPr>
        <p:spPr>
          <a:xfrm>
            <a:off x="1371600" y="4196680"/>
            <a:ext cx="6400800" cy="1752600"/>
          </a:xfrm>
        </p:spPr>
        <p:txBody>
          <a:bodyPr>
            <a:normAutofit fontScale="92500"/>
          </a:bodyPr>
          <a:lstStyle/>
          <a:p>
            <a:r>
              <a:rPr lang="ja-JP" altLang="en-US" sz="2400" dirty="0" smtClean="0">
                <a:solidFill>
                  <a:schemeClr val="tx1"/>
                </a:solidFill>
                <a:latin typeface="ＭＳ 明朝" pitchFamily="17" charset="-128"/>
                <a:ea typeface="ＭＳ 明朝" pitchFamily="17" charset="-128"/>
              </a:rPr>
              <a:t>平成２２年度</a:t>
            </a:r>
            <a:endParaRPr lang="en-US" altLang="ja-JP" sz="2400" dirty="0" smtClean="0">
              <a:solidFill>
                <a:schemeClr val="tx1"/>
              </a:solidFill>
              <a:latin typeface="ＭＳ 明朝" pitchFamily="17" charset="-128"/>
              <a:ea typeface="ＭＳ 明朝" pitchFamily="17" charset="-128"/>
            </a:endParaRPr>
          </a:p>
          <a:p>
            <a:r>
              <a:rPr lang="ja-JP" altLang="en-US" sz="2400" dirty="0" smtClean="0">
                <a:solidFill>
                  <a:schemeClr val="tx1"/>
                </a:solidFill>
                <a:latin typeface="ＭＳ 明朝" pitchFamily="17" charset="-128"/>
                <a:ea typeface="ＭＳ 明朝" pitchFamily="17" charset="-128"/>
              </a:rPr>
              <a:t>システム情報工学　経営政策科学　特定課題研究</a:t>
            </a:r>
            <a:endParaRPr lang="en-US" altLang="ja-JP" sz="2400" dirty="0" smtClean="0">
              <a:solidFill>
                <a:schemeClr val="tx1"/>
              </a:solidFill>
              <a:latin typeface="ＭＳ 明朝" pitchFamily="17" charset="-128"/>
              <a:ea typeface="ＭＳ 明朝" pitchFamily="17" charset="-128"/>
            </a:endParaRPr>
          </a:p>
          <a:p>
            <a:endParaRPr lang="en-US" altLang="ja-JP" sz="2400" dirty="0" smtClean="0">
              <a:solidFill>
                <a:schemeClr val="tx1"/>
              </a:solidFill>
              <a:latin typeface="ＭＳ 明朝" pitchFamily="17" charset="-128"/>
              <a:ea typeface="ＭＳ 明朝" pitchFamily="17" charset="-128"/>
            </a:endParaRPr>
          </a:p>
          <a:p>
            <a:r>
              <a:rPr lang="ja-JP" altLang="ja-JP" sz="2400" dirty="0" smtClean="0">
                <a:solidFill>
                  <a:schemeClr val="tx1"/>
                </a:solidFill>
                <a:latin typeface="ＭＳ 明朝" pitchFamily="17" charset="-128"/>
                <a:ea typeface="ＭＳ 明朝" pitchFamily="17" charset="-128"/>
              </a:rPr>
              <a:t>顧暁冬　</a:t>
            </a:r>
            <a:r>
              <a:rPr lang="en-US" altLang="ja-JP" sz="2400" dirty="0" smtClean="0">
                <a:solidFill>
                  <a:schemeClr val="tx1"/>
                </a:solidFill>
                <a:latin typeface="ＭＳ 明朝" pitchFamily="17" charset="-128"/>
                <a:ea typeface="ＭＳ 明朝" pitchFamily="17" charset="-128"/>
              </a:rPr>
              <a:t>201020610</a:t>
            </a:r>
            <a:endParaRPr lang="ja-JP" altLang="en-US" sz="2400" dirty="0">
              <a:solidFill>
                <a:schemeClr val="tx1"/>
              </a:solidFill>
              <a:latin typeface="ＭＳ 明朝" pitchFamily="17" charset="-128"/>
              <a:ea typeface="ＭＳ 明朝" pitchFamily="17" charset="-128"/>
            </a:endParaRPr>
          </a:p>
          <a:p>
            <a:endParaRPr lang="en-US" altLang="ja-JP" sz="2400" dirty="0" smtClean="0">
              <a:latin typeface="ＭＳ 明朝" pitchFamily="17" charset="-128"/>
              <a:ea typeface="ＭＳ 明朝" pitchFamily="17" charset="-128"/>
            </a:endParaRPr>
          </a:p>
          <a:p>
            <a:endParaRPr lang="en-US" altLang="ja-JP" sz="2400" dirty="0">
              <a:latin typeface="ＭＳ 明朝" pitchFamily="17" charset="-128"/>
              <a:ea typeface="ＭＳ 明朝" pitchFamily="17" charset="-128"/>
            </a:endParaRPr>
          </a:p>
        </p:txBody>
      </p:sp>
      <p:sp>
        <p:nvSpPr>
          <p:cNvPr id="4" name="テキスト ボックス 3"/>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ja-JP" sz="1400" dirty="0" smtClean="0">
                <a:latin typeface="ＭＳ 明朝" pitchFamily="17" charset="-128"/>
                <a:ea typeface="ＭＳ 明朝" pitchFamily="17" charset="-128"/>
              </a:rPr>
              <a:t>クラウド情報安全性の意識調査と提案</a:t>
            </a:r>
            <a:endParaRPr lang="ja-JP" altLang="en-US" sz="1400" dirty="0">
              <a:latin typeface="ＭＳ 明朝" pitchFamily="17" charset="-128"/>
              <a:ea typeface="ＭＳ 明朝" pitchFamily="17" charset="-128"/>
            </a:endParaRPr>
          </a:p>
        </p:txBody>
      </p:sp>
      <p:pic>
        <p:nvPicPr>
          <p:cNvPr id="6"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sz="3200" dirty="0" smtClean="0">
                <a:latin typeface="ＭＳ 明朝" pitchFamily="17" charset="-128"/>
                <a:ea typeface="ＭＳ 明朝" pitchFamily="17" charset="-128"/>
              </a:rPr>
              <a:t>研究の意義</a:t>
            </a:r>
            <a:endParaRPr kumimoji="1" lang="ja-JP" altLang="en-US" sz="3200" dirty="0">
              <a:latin typeface="ＭＳ 明朝" pitchFamily="17" charset="-128"/>
              <a:ea typeface="ＭＳ 明朝" pitchFamily="17" charset="-128"/>
            </a:endParaRPr>
          </a:p>
        </p:txBody>
      </p:sp>
      <p:sp>
        <p:nvSpPr>
          <p:cNvPr id="3" name="コンテンツ プレースホルダ 2"/>
          <p:cNvSpPr>
            <a:spLocks noGrp="1"/>
          </p:cNvSpPr>
          <p:nvPr>
            <p:ph idx="1"/>
          </p:nvPr>
        </p:nvSpPr>
        <p:spPr/>
        <p:txBody>
          <a:bodyPr/>
          <a:lstStyle/>
          <a:p>
            <a:endParaRPr lang="en-US" altLang="ja-JP" sz="2800" dirty="0" smtClean="0">
              <a:latin typeface="MS Mincho" pitchFamily="49" charset="-128"/>
              <a:ea typeface="MS Mincho" pitchFamily="49" charset="-128"/>
            </a:endParaRPr>
          </a:p>
          <a:p>
            <a:r>
              <a:rPr lang="ja-JP" altLang="en-US" sz="2800" dirty="0" smtClean="0">
                <a:latin typeface="MS Mincho" pitchFamily="49" charset="-128"/>
                <a:ea typeface="MS Mincho" pitchFamily="49" charset="-128"/>
              </a:rPr>
              <a:t>クラウド産業の発展とセキュリティ問題との矛盾</a:t>
            </a:r>
            <a:endParaRPr lang="en-US" altLang="ja-JP" sz="2800" dirty="0" smtClean="0">
              <a:latin typeface="MS Mincho" pitchFamily="49" charset="-128"/>
              <a:ea typeface="MS Mincho" pitchFamily="49" charset="-128"/>
            </a:endParaRPr>
          </a:p>
          <a:p>
            <a:endParaRPr kumimoji="1" lang="en-US" altLang="ja-JP" sz="2800" dirty="0" smtClean="0">
              <a:latin typeface="MS Mincho" pitchFamily="49" charset="-128"/>
              <a:ea typeface="MS Mincho" pitchFamily="49" charset="-128"/>
            </a:endParaRPr>
          </a:p>
          <a:p>
            <a:endParaRPr kumimoji="1" lang="en-US" altLang="ja-JP" sz="2800" dirty="0" smtClean="0">
              <a:latin typeface="MS Mincho" pitchFamily="49" charset="-128"/>
              <a:ea typeface="MS Mincho" pitchFamily="49" charset="-128"/>
            </a:endParaRPr>
          </a:p>
          <a:p>
            <a:r>
              <a:rPr lang="ja-JP" altLang="en-US" sz="2800" dirty="0" smtClean="0">
                <a:latin typeface="MS Mincho" pitchFamily="49" charset="-128"/>
                <a:ea typeface="MS Mincho" pitchFamily="49" charset="-128"/>
              </a:rPr>
              <a:t>自然災害による、情報安全性問題の再認識</a:t>
            </a:r>
            <a:endParaRPr lang="en-US" altLang="ja-JP" sz="2800" dirty="0" smtClean="0">
              <a:latin typeface="MS Mincho" pitchFamily="49" charset="-128"/>
              <a:ea typeface="MS Mincho" pitchFamily="49" charset="-128"/>
            </a:endParaRPr>
          </a:p>
          <a:p>
            <a:endParaRPr kumimoji="1" lang="en-US" altLang="ja-JP" sz="2800" dirty="0" smtClean="0">
              <a:latin typeface="MS Mincho" pitchFamily="49" charset="-128"/>
              <a:ea typeface="MS Mincho" pitchFamily="49" charset="-128"/>
            </a:endParaRPr>
          </a:p>
          <a:p>
            <a:endParaRPr lang="en-US" altLang="ja-JP" sz="2800" dirty="0" smtClean="0">
              <a:latin typeface="MS Mincho" pitchFamily="49" charset="-128"/>
              <a:ea typeface="MS Mincho" pitchFamily="49" charset="-128"/>
            </a:endParaRPr>
          </a:p>
          <a:p>
            <a:endParaRPr kumimoji="1" lang="ja-JP" altLang="en-US" sz="2800" dirty="0">
              <a:latin typeface="MS Mincho" pitchFamily="49" charset="-128"/>
              <a:ea typeface="MS Mincho" pitchFamily="49" charset="-128"/>
            </a:endParaRPr>
          </a:p>
        </p:txBody>
      </p:sp>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6" name="テキスト ボックス 5"/>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ja-JP" sz="1400" dirty="0" smtClean="0">
                <a:latin typeface="ＭＳ 明朝" pitchFamily="17" charset="-128"/>
                <a:ea typeface="ＭＳ 明朝" pitchFamily="17" charset="-128"/>
              </a:rPr>
              <a:t>クラウド情報安全性の意識調査と提案</a:t>
            </a:r>
            <a:endParaRPr lang="ja-JP" altLang="en-US" sz="1400" dirty="0">
              <a:latin typeface="ＭＳ 明朝" pitchFamily="17" charset="-128"/>
              <a:ea typeface="ＭＳ 明朝" pitchFamily="17" charset="-128"/>
            </a:endParaRPr>
          </a:p>
        </p:txBody>
      </p:sp>
      <p:pic>
        <p:nvPicPr>
          <p:cNvPr id="7"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descr="cloudy.png"/>
          <p:cNvPicPr>
            <a:picLocks noChangeAspect="1"/>
          </p:cNvPicPr>
          <p:nvPr/>
        </p:nvPicPr>
        <p:blipFill>
          <a:blip r:embed="rId3" cstate="print"/>
          <a:stretch>
            <a:fillRect/>
          </a:stretch>
        </p:blipFill>
        <p:spPr>
          <a:xfrm>
            <a:off x="1619672" y="692696"/>
            <a:ext cx="5112568" cy="6192688"/>
          </a:xfrm>
          <a:prstGeom prst="rect">
            <a:avLst/>
          </a:prstGeom>
        </p:spPr>
      </p:pic>
      <p:sp>
        <p:nvSpPr>
          <p:cNvPr id="2" name="タイトル 1"/>
          <p:cNvSpPr>
            <a:spLocks noGrp="1"/>
          </p:cNvSpPr>
          <p:nvPr>
            <p:ph type="title"/>
          </p:nvPr>
        </p:nvSpPr>
        <p:spPr/>
        <p:txBody>
          <a:bodyPr>
            <a:normAutofit/>
          </a:bodyPr>
          <a:lstStyle/>
          <a:p>
            <a:pPr algn="l"/>
            <a:r>
              <a:rPr kumimoji="1" lang="ja-JP" altLang="en-US" sz="3200" dirty="0" smtClean="0">
                <a:latin typeface="ＭＳ 明朝" pitchFamily="17" charset="-128"/>
                <a:ea typeface="ＭＳ 明朝" pitchFamily="17" charset="-128"/>
              </a:rPr>
              <a:t>クラウドの定義</a:t>
            </a:r>
            <a:endParaRPr kumimoji="1" lang="ja-JP" altLang="en-US" sz="3200" dirty="0">
              <a:latin typeface="ＭＳ 明朝" pitchFamily="17" charset="-128"/>
              <a:ea typeface="ＭＳ 明朝" pitchFamily="17" charset="-128"/>
            </a:endParaRPr>
          </a:p>
        </p:txBody>
      </p:sp>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pic>
        <p:nvPicPr>
          <p:cNvPr id="7" name="Picture 2" descr="\\disk01\home\s1020610\Desktop\発表\cloud9.jpg"/>
          <p:cNvPicPr>
            <a:picLocks noChangeAspect="1" noChangeArrowheads="1"/>
          </p:cNvPicPr>
          <p:nvPr/>
        </p:nvPicPr>
        <p:blipFill>
          <a:blip r:embed="rId4" cstate="print"/>
          <a:srcRect/>
          <a:stretch>
            <a:fillRect/>
          </a:stretch>
        </p:blipFill>
        <p:spPr bwMode="auto">
          <a:xfrm>
            <a:off x="8244408" y="205757"/>
            <a:ext cx="648072" cy="270915"/>
          </a:xfrm>
          <a:prstGeom prst="rect">
            <a:avLst/>
          </a:prstGeom>
          <a:noFill/>
        </p:spPr>
      </p:pic>
      <p:sp>
        <p:nvSpPr>
          <p:cNvPr id="8" name="テキスト ボックス 7"/>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en-US" sz="1400" dirty="0" smtClean="0">
                <a:latin typeface="ＭＳ 明朝" pitchFamily="17" charset="-128"/>
                <a:ea typeface="ＭＳ 明朝" pitchFamily="17" charset="-128"/>
              </a:rPr>
              <a:t>クラウド（</a:t>
            </a:r>
            <a:r>
              <a:rPr lang="en-US" altLang="ja-JP" sz="1400" dirty="0" err="1" smtClean="0">
                <a:latin typeface="ＭＳ 明朝" pitchFamily="17" charset="-128"/>
                <a:ea typeface="ＭＳ 明朝" pitchFamily="17" charset="-128"/>
              </a:rPr>
              <a:t>SaaS</a:t>
            </a:r>
            <a:r>
              <a:rPr lang="ja-JP" altLang="en-US" sz="1400" dirty="0" smtClean="0">
                <a:latin typeface="ＭＳ 明朝" pitchFamily="17" charset="-128"/>
                <a:ea typeface="ＭＳ 明朝" pitchFamily="17" charset="-128"/>
              </a:rPr>
              <a:t>）の現状調査</a:t>
            </a:r>
            <a:endParaRPr lang="ja-JP" altLang="en-US" sz="1400" dirty="0">
              <a:latin typeface="ＭＳ 明朝" pitchFamily="17" charset="-128"/>
              <a:ea typeface="ＭＳ 明朝" pitchFamily="17" charset="-128"/>
            </a:endParaRPr>
          </a:p>
        </p:txBody>
      </p:sp>
      <p:pic>
        <p:nvPicPr>
          <p:cNvPr id="11" name="図 10" descr="soft2.png"/>
          <p:cNvPicPr>
            <a:picLocks noChangeAspect="1"/>
          </p:cNvPicPr>
          <p:nvPr/>
        </p:nvPicPr>
        <p:blipFill>
          <a:blip r:embed="rId5" cstate="print"/>
          <a:stretch>
            <a:fillRect/>
          </a:stretch>
        </p:blipFill>
        <p:spPr>
          <a:xfrm>
            <a:off x="4698843" y="1700808"/>
            <a:ext cx="1219200" cy="1219200"/>
          </a:xfrm>
          <a:prstGeom prst="rect">
            <a:avLst/>
          </a:prstGeom>
        </p:spPr>
      </p:pic>
      <p:pic>
        <p:nvPicPr>
          <p:cNvPr id="12" name="図 11" descr="soft.png"/>
          <p:cNvPicPr>
            <a:picLocks noChangeAspect="1"/>
          </p:cNvPicPr>
          <p:nvPr/>
        </p:nvPicPr>
        <p:blipFill>
          <a:blip r:embed="rId6" cstate="print"/>
          <a:stretch>
            <a:fillRect/>
          </a:stretch>
        </p:blipFill>
        <p:spPr>
          <a:xfrm>
            <a:off x="5130891" y="1849760"/>
            <a:ext cx="1219200" cy="1219200"/>
          </a:xfrm>
          <a:prstGeom prst="rect">
            <a:avLst/>
          </a:prstGeom>
        </p:spPr>
      </p:pic>
      <p:pic>
        <p:nvPicPr>
          <p:cNvPr id="16" name="図 15" descr="xx.png"/>
          <p:cNvPicPr>
            <a:picLocks noChangeAspect="1"/>
          </p:cNvPicPr>
          <p:nvPr/>
        </p:nvPicPr>
        <p:blipFill>
          <a:blip r:embed="rId7" cstate="print"/>
          <a:stretch>
            <a:fillRect/>
          </a:stretch>
        </p:blipFill>
        <p:spPr>
          <a:xfrm>
            <a:off x="4554827" y="3501008"/>
            <a:ext cx="1219200" cy="1219200"/>
          </a:xfrm>
          <a:prstGeom prst="rect">
            <a:avLst/>
          </a:prstGeom>
        </p:spPr>
      </p:pic>
      <p:pic>
        <p:nvPicPr>
          <p:cNvPr id="17" name="図 16" descr="xx.png"/>
          <p:cNvPicPr>
            <a:picLocks noChangeAspect="1"/>
          </p:cNvPicPr>
          <p:nvPr/>
        </p:nvPicPr>
        <p:blipFill>
          <a:blip r:embed="rId7" cstate="print"/>
          <a:stretch>
            <a:fillRect/>
          </a:stretch>
        </p:blipFill>
        <p:spPr>
          <a:xfrm>
            <a:off x="5058883" y="3501008"/>
            <a:ext cx="1219200" cy="1219200"/>
          </a:xfrm>
          <a:prstGeom prst="rect">
            <a:avLst/>
          </a:prstGeom>
        </p:spPr>
      </p:pic>
      <p:pic>
        <p:nvPicPr>
          <p:cNvPr id="10" name="図 9" descr="soft3.png"/>
          <p:cNvPicPr>
            <a:picLocks noChangeAspect="1"/>
          </p:cNvPicPr>
          <p:nvPr/>
        </p:nvPicPr>
        <p:blipFill>
          <a:blip r:embed="rId8" cstate="print"/>
          <a:stretch>
            <a:fillRect/>
          </a:stretch>
        </p:blipFill>
        <p:spPr>
          <a:xfrm>
            <a:off x="5562939" y="1988840"/>
            <a:ext cx="1219200" cy="1219200"/>
          </a:xfrm>
          <a:prstGeom prst="rect">
            <a:avLst/>
          </a:prstGeom>
        </p:spPr>
      </p:pic>
      <p:pic>
        <p:nvPicPr>
          <p:cNvPr id="18" name="図 17" descr="xx.png"/>
          <p:cNvPicPr>
            <a:picLocks noChangeAspect="1"/>
          </p:cNvPicPr>
          <p:nvPr/>
        </p:nvPicPr>
        <p:blipFill>
          <a:blip r:embed="rId7" cstate="print"/>
          <a:stretch>
            <a:fillRect/>
          </a:stretch>
        </p:blipFill>
        <p:spPr>
          <a:xfrm>
            <a:off x="5562939" y="3501008"/>
            <a:ext cx="1219200" cy="1219200"/>
          </a:xfrm>
          <a:prstGeom prst="rect">
            <a:avLst/>
          </a:prstGeom>
        </p:spPr>
      </p:pic>
      <p:pic>
        <p:nvPicPr>
          <p:cNvPr id="19" name="図 18" descr="pc2.png"/>
          <p:cNvPicPr>
            <a:picLocks noChangeAspect="1"/>
          </p:cNvPicPr>
          <p:nvPr/>
        </p:nvPicPr>
        <p:blipFill>
          <a:blip r:embed="rId9" cstate="print"/>
          <a:stretch>
            <a:fillRect/>
          </a:stretch>
        </p:blipFill>
        <p:spPr>
          <a:xfrm>
            <a:off x="683568" y="3140968"/>
            <a:ext cx="1219200" cy="1219200"/>
          </a:xfrm>
          <a:prstGeom prst="rect">
            <a:avLst/>
          </a:prstGeom>
        </p:spPr>
      </p:pic>
      <p:pic>
        <p:nvPicPr>
          <p:cNvPr id="21" name="図 20" descr="net.png"/>
          <p:cNvPicPr>
            <a:picLocks noChangeAspect="1"/>
          </p:cNvPicPr>
          <p:nvPr/>
        </p:nvPicPr>
        <p:blipFill>
          <a:blip r:embed="rId10" cstate="print"/>
          <a:stretch>
            <a:fillRect/>
          </a:stretch>
        </p:blipFill>
        <p:spPr>
          <a:xfrm rot="7295171">
            <a:off x="3762777" y="2778371"/>
            <a:ext cx="830394" cy="593053"/>
          </a:xfrm>
          <a:prstGeom prst="rect">
            <a:avLst/>
          </a:prstGeom>
        </p:spPr>
      </p:pic>
      <p:pic>
        <p:nvPicPr>
          <p:cNvPr id="22" name="図 21" descr="net.png"/>
          <p:cNvPicPr>
            <a:picLocks noChangeAspect="1"/>
          </p:cNvPicPr>
          <p:nvPr/>
        </p:nvPicPr>
        <p:blipFill>
          <a:blip r:embed="rId10" cstate="print"/>
          <a:stretch>
            <a:fillRect/>
          </a:stretch>
        </p:blipFill>
        <p:spPr>
          <a:xfrm rot="8711584">
            <a:off x="3857714" y="3756961"/>
            <a:ext cx="830394" cy="593053"/>
          </a:xfrm>
          <a:prstGeom prst="rect">
            <a:avLst/>
          </a:prstGeom>
        </p:spPr>
      </p:pic>
      <p:pic>
        <p:nvPicPr>
          <p:cNvPr id="23" name="図 22" descr="net.png"/>
          <p:cNvPicPr>
            <a:picLocks noChangeAspect="1"/>
          </p:cNvPicPr>
          <p:nvPr/>
        </p:nvPicPr>
        <p:blipFill>
          <a:blip r:embed="rId10" cstate="print"/>
          <a:stretch>
            <a:fillRect/>
          </a:stretch>
        </p:blipFill>
        <p:spPr>
          <a:xfrm rot="9982372">
            <a:off x="3785706" y="4693066"/>
            <a:ext cx="830394" cy="593053"/>
          </a:xfrm>
          <a:prstGeom prst="rect">
            <a:avLst/>
          </a:prstGeom>
        </p:spPr>
      </p:pic>
      <p:sp>
        <p:nvSpPr>
          <p:cNvPr id="25" name="角丸四角形 24"/>
          <p:cNvSpPr/>
          <p:nvPr/>
        </p:nvSpPr>
        <p:spPr>
          <a:xfrm>
            <a:off x="7020272" y="2060848"/>
            <a:ext cx="1872208"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多様のソフトを利用が可能</a:t>
            </a:r>
            <a:endParaRPr kumimoji="1" lang="ja-JP" altLang="en-US" dirty="0"/>
          </a:p>
        </p:txBody>
      </p:sp>
      <p:sp>
        <p:nvSpPr>
          <p:cNvPr id="26" name="角丸四角形 25"/>
          <p:cNvSpPr/>
          <p:nvPr/>
        </p:nvSpPr>
        <p:spPr>
          <a:xfrm>
            <a:off x="7020272" y="3501008"/>
            <a:ext cx="1872208" cy="93610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ja-JP" dirty="0" smtClean="0"/>
              <a:t>ストレージ</a:t>
            </a:r>
            <a:r>
              <a:rPr lang="ja-JP" altLang="en-US" dirty="0" smtClean="0"/>
              <a:t>、運算機能の増減が可能</a:t>
            </a:r>
            <a:endParaRPr lang="en-US" altLang="ja-JP" dirty="0" smtClean="0"/>
          </a:p>
        </p:txBody>
      </p:sp>
      <p:sp>
        <p:nvSpPr>
          <p:cNvPr id="27" name="テキスト ボックス 26"/>
          <p:cNvSpPr txBox="1"/>
          <p:nvPr/>
        </p:nvSpPr>
        <p:spPr>
          <a:xfrm>
            <a:off x="1187624" y="4365104"/>
            <a:ext cx="1132041" cy="307777"/>
          </a:xfrm>
          <a:prstGeom prst="rect">
            <a:avLst/>
          </a:prstGeom>
          <a:ln/>
        </p:spPr>
        <p:style>
          <a:lnRef idx="3">
            <a:schemeClr val="lt1"/>
          </a:lnRef>
          <a:fillRef idx="1">
            <a:schemeClr val="accent1"/>
          </a:fillRef>
          <a:effectRef idx="1">
            <a:schemeClr val="accent1"/>
          </a:effectRef>
          <a:fontRef idx="minor">
            <a:schemeClr val="lt1"/>
          </a:fontRef>
        </p:style>
        <p:txBody>
          <a:bodyPr wrap="none" rtlCol="0">
            <a:spAutoFit/>
          </a:bodyPr>
          <a:lstStyle/>
          <a:p>
            <a:r>
              <a:rPr kumimoji="1" lang="ja-JP" altLang="en-US" sz="1400" b="1" dirty="0" smtClean="0"/>
              <a:t>ネットに依存</a:t>
            </a:r>
            <a:endParaRPr kumimoji="1" lang="ja-JP" altLang="en-US" sz="1400" b="1" dirty="0"/>
          </a:p>
        </p:txBody>
      </p:sp>
      <p:pic>
        <p:nvPicPr>
          <p:cNvPr id="28" name="図 27" descr="ipad.png"/>
          <p:cNvPicPr>
            <a:picLocks noChangeAspect="1"/>
          </p:cNvPicPr>
          <p:nvPr/>
        </p:nvPicPr>
        <p:blipFill>
          <a:blip r:embed="rId11" cstate="print"/>
          <a:stretch>
            <a:fillRect/>
          </a:stretch>
        </p:blipFill>
        <p:spPr>
          <a:xfrm>
            <a:off x="4788024" y="4797152"/>
            <a:ext cx="1219200" cy="1219200"/>
          </a:xfrm>
          <a:prstGeom prst="rect">
            <a:avLst/>
          </a:prstGeom>
        </p:spPr>
      </p:pic>
      <p:sp>
        <p:nvSpPr>
          <p:cNvPr id="29" name="テキスト ボックス 28"/>
          <p:cNvSpPr txBox="1"/>
          <p:nvPr/>
        </p:nvSpPr>
        <p:spPr>
          <a:xfrm>
            <a:off x="2771800" y="2420888"/>
            <a:ext cx="1803699" cy="307777"/>
          </a:xfrm>
          <a:prstGeom prst="rect">
            <a:avLst/>
          </a:prstGeom>
          <a:ln/>
        </p:spPr>
        <p:style>
          <a:lnRef idx="3">
            <a:schemeClr val="lt1"/>
          </a:lnRef>
          <a:fillRef idx="1">
            <a:schemeClr val="accent1"/>
          </a:fillRef>
          <a:effectRef idx="1">
            <a:schemeClr val="accent1"/>
          </a:effectRef>
          <a:fontRef idx="minor">
            <a:schemeClr val="lt1"/>
          </a:fontRef>
        </p:style>
        <p:txBody>
          <a:bodyPr wrap="none" rtlCol="0">
            <a:spAutoFit/>
          </a:bodyPr>
          <a:lstStyle/>
          <a:p>
            <a:r>
              <a:rPr kumimoji="1" lang="ja-JP" altLang="en-US" sz="1400" b="1" dirty="0" smtClean="0"/>
              <a:t>ソフトサービスの利用</a:t>
            </a:r>
            <a:endParaRPr kumimoji="1" lang="ja-JP" altLang="en-US" sz="1400" b="1" dirty="0"/>
          </a:p>
        </p:txBody>
      </p:sp>
      <p:sp>
        <p:nvSpPr>
          <p:cNvPr id="30" name="テキスト ボックス 29"/>
          <p:cNvSpPr txBox="1"/>
          <p:nvPr/>
        </p:nvSpPr>
        <p:spPr>
          <a:xfrm>
            <a:off x="2843808" y="3573016"/>
            <a:ext cx="1614545" cy="307777"/>
          </a:xfrm>
          <a:prstGeom prst="rect">
            <a:avLst/>
          </a:prstGeom>
          <a:ln/>
        </p:spPr>
        <p:style>
          <a:lnRef idx="3">
            <a:schemeClr val="lt1"/>
          </a:lnRef>
          <a:fillRef idx="1">
            <a:schemeClr val="accent1"/>
          </a:fillRef>
          <a:effectRef idx="1">
            <a:schemeClr val="accent1"/>
          </a:effectRef>
          <a:fontRef idx="minor">
            <a:schemeClr val="lt1"/>
          </a:fontRef>
        </p:style>
        <p:txBody>
          <a:bodyPr wrap="none" rtlCol="0">
            <a:spAutoFit/>
          </a:bodyPr>
          <a:lstStyle/>
          <a:p>
            <a:r>
              <a:rPr kumimoji="1" lang="ja-JP" altLang="en-US" sz="1400" b="1" dirty="0" smtClean="0"/>
              <a:t>外部サーバの利用</a:t>
            </a:r>
            <a:endParaRPr kumimoji="1" lang="ja-JP" altLang="en-US" sz="1400" b="1" dirty="0"/>
          </a:p>
        </p:txBody>
      </p:sp>
      <p:sp>
        <p:nvSpPr>
          <p:cNvPr id="31" name="テキスト ボックス 30"/>
          <p:cNvSpPr txBox="1"/>
          <p:nvPr/>
        </p:nvSpPr>
        <p:spPr>
          <a:xfrm>
            <a:off x="2555776" y="5301208"/>
            <a:ext cx="1980029" cy="307777"/>
          </a:xfrm>
          <a:prstGeom prst="rect">
            <a:avLst/>
          </a:prstGeom>
          <a:ln/>
        </p:spPr>
        <p:style>
          <a:lnRef idx="3">
            <a:schemeClr val="lt1"/>
          </a:lnRef>
          <a:fillRef idx="1">
            <a:schemeClr val="accent1"/>
          </a:fillRef>
          <a:effectRef idx="1">
            <a:schemeClr val="accent1"/>
          </a:effectRef>
          <a:fontRef idx="minor">
            <a:schemeClr val="lt1"/>
          </a:fontRef>
        </p:style>
        <p:txBody>
          <a:bodyPr wrap="none" rtlCol="0">
            <a:spAutoFit/>
          </a:bodyPr>
          <a:lstStyle/>
          <a:p>
            <a:r>
              <a:rPr kumimoji="1" lang="ja-JP" altLang="en-US" sz="1400" b="1" dirty="0" smtClean="0"/>
              <a:t>多様の外部設備の接続</a:t>
            </a:r>
            <a:endParaRPr kumimoji="1" lang="ja-JP" altLang="en-US" sz="1400" b="1" dirty="0"/>
          </a:p>
        </p:txBody>
      </p:sp>
      <p:pic>
        <p:nvPicPr>
          <p:cNvPr id="32" name="図 31" descr="mobile.png"/>
          <p:cNvPicPr>
            <a:picLocks noChangeAspect="1"/>
          </p:cNvPicPr>
          <p:nvPr/>
        </p:nvPicPr>
        <p:blipFill>
          <a:blip r:embed="rId12" cstate="print"/>
          <a:stretch>
            <a:fillRect/>
          </a:stretch>
        </p:blipFill>
        <p:spPr>
          <a:xfrm rot="1377390">
            <a:off x="5288367" y="5153479"/>
            <a:ext cx="902754" cy="90275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linds(horizontal)">
                                      <p:cBhvr>
                                        <p:cTn id="12" dur="500"/>
                                        <p:tgtEl>
                                          <p:spTgt spid="22"/>
                                        </p:tgtEl>
                                      </p:cBhvr>
                                    </p:animEffect>
                                  </p:childTnLst>
                                </p:cTn>
                              </p:par>
                              <p:par>
                                <p:cTn id="13" presetID="3" presetClass="entr" presetSubtype="1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linds(horizontal)">
                                      <p:cBhvr>
                                        <p:cTn id="15" dur="500"/>
                                        <p:tgtEl>
                                          <p:spTgt spid="1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blinds(horizontal)">
                                      <p:cBhvr>
                                        <p:cTn id="18" dur="500"/>
                                        <p:tgtEl>
                                          <p:spTgt spid="3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linds(horizontal)">
                                      <p:cBhvr>
                                        <p:cTn id="23" dur="500"/>
                                        <p:tgtEl>
                                          <p:spTgt spid="11"/>
                                        </p:tgtEl>
                                      </p:cBhvr>
                                    </p:animEffect>
                                  </p:childTnLst>
                                </p:cTn>
                              </p:par>
                              <p:par>
                                <p:cTn id="24" presetID="3" presetClass="entr" presetSubtype="10"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blinds(horizontal)">
                                      <p:cBhvr>
                                        <p:cTn id="26" dur="500"/>
                                        <p:tgtEl>
                                          <p:spTgt spid="21"/>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blinds(horizontal)">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blinds(horizontal)">
                                      <p:cBhvr>
                                        <p:cTn id="34" dur="500"/>
                                        <p:tgtEl>
                                          <p:spTgt spid="23"/>
                                        </p:tgtEl>
                                      </p:cBhvr>
                                    </p:animEffect>
                                  </p:childTnLst>
                                </p:cTn>
                              </p:par>
                              <p:par>
                                <p:cTn id="35" presetID="3" presetClass="entr" presetSubtype="10"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blinds(horizontal)">
                                      <p:cBhvr>
                                        <p:cTn id="37" dur="500"/>
                                        <p:tgtEl>
                                          <p:spTgt spid="28"/>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blinds(horizontal)">
                                      <p:cBhvr>
                                        <p:cTn id="40" dur="500"/>
                                        <p:tgtEl>
                                          <p:spTgt spid="31"/>
                                        </p:tgtEl>
                                      </p:cBhvr>
                                    </p:animEffect>
                                  </p:childTnLst>
                                </p:cTn>
                              </p:par>
                              <p:par>
                                <p:cTn id="41" presetID="3" presetClass="entr" presetSubtype="10" fill="hold" nodeType="with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blinds(horizontal)">
                                      <p:cBhvr>
                                        <p:cTn id="43" dur="500"/>
                                        <p:tgtEl>
                                          <p:spTgt spid="32"/>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blinds(horizontal)">
                                      <p:cBhvr>
                                        <p:cTn id="48" dur="500"/>
                                        <p:tgtEl>
                                          <p:spTgt spid="12"/>
                                        </p:tgtEl>
                                      </p:cBhvr>
                                    </p:animEffect>
                                  </p:childTnLst>
                                </p:cTn>
                              </p:par>
                              <p:par>
                                <p:cTn id="49" presetID="3" presetClass="entr" presetSubtype="10" fill="hold"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blinds(horizontal)">
                                      <p:cBhvr>
                                        <p:cTn id="51" dur="500"/>
                                        <p:tgtEl>
                                          <p:spTgt spid="10"/>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blinds(horizontal)">
                                      <p:cBhvr>
                                        <p:cTn id="54" dur="500"/>
                                        <p:tgtEl>
                                          <p:spTgt spid="25"/>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blinds(horizontal)">
                                      <p:cBhvr>
                                        <p:cTn id="59" dur="500"/>
                                        <p:tgtEl>
                                          <p:spTgt spid="17"/>
                                        </p:tgtEl>
                                      </p:cBhvr>
                                    </p:animEffect>
                                  </p:childTnLst>
                                </p:cTn>
                              </p:par>
                              <p:par>
                                <p:cTn id="60" presetID="3" presetClass="entr" presetSubtype="10" fill="hold" nodeType="with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blinds(horizontal)">
                                      <p:cBhvr>
                                        <p:cTn id="62" dur="500"/>
                                        <p:tgtEl>
                                          <p:spTgt spid="18"/>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blinds(horizontal)">
                                      <p:cBhvr>
                                        <p:cTn id="6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9" grpId="0" animBg="1"/>
      <p:bldP spid="30" grpId="0" animBg="1"/>
      <p:bldP spid="3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 4"/>
          <p:cNvGraphicFramePr>
            <a:graphicFrameLocks noGrp="1"/>
          </p:cNvGraphicFramePr>
          <p:nvPr>
            <p:ph idx="1"/>
          </p:nvPr>
        </p:nvGraphicFramePr>
        <p:xfrm>
          <a:off x="611560" y="1826096"/>
          <a:ext cx="7416822" cy="4267200"/>
        </p:xfrm>
        <a:graphic>
          <a:graphicData uri="http://schemas.openxmlformats.org/drawingml/2006/table">
            <a:tbl>
              <a:tblPr/>
              <a:tblGrid>
                <a:gridCol w="822689"/>
                <a:gridCol w="3030060"/>
                <a:gridCol w="3564073"/>
              </a:tblGrid>
              <a:tr h="171450">
                <a:tc gridSpan="3">
                  <a:txBody>
                    <a:bodyPr/>
                    <a:lstStyle/>
                    <a:p>
                      <a:pPr algn="l">
                        <a:spcAft>
                          <a:spcPts val="0"/>
                        </a:spcAft>
                      </a:pPr>
                      <a:r>
                        <a:rPr lang="ja-JP" sz="1400" kern="0" dirty="0">
                          <a:solidFill>
                            <a:srgbClr val="000000"/>
                          </a:solidFill>
                          <a:latin typeface="ＭＳ 明朝" pitchFamily="17" charset="-128"/>
                          <a:ea typeface="ＭＳ 明朝" pitchFamily="17" charset="-128"/>
                          <a:cs typeface="SimSun"/>
                        </a:rPr>
                        <a:t>情報</a:t>
                      </a:r>
                      <a:r>
                        <a:rPr lang="ja-JP" sz="1400" kern="100" dirty="0">
                          <a:latin typeface="ＭＳ 明朝" pitchFamily="17" charset="-128"/>
                          <a:ea typeface="ＭＳ 明朝" pitchFamily="17" charset="-128"/>
                          <a:cs typeface="Times New Roman"/>
                        </a:rPr>
                        <a:t>損害</a:t>
                      </a:r>
                      <a:r>
                        <a:rPr lang="ja-JP" sz="1400" kern="0" dirty="0">
                          <a:solidFill>
                            <a:srgbClr val="000000"/>
                          </a:solidFill>
                          <a:latin typeface="ＭＳ 明朝" pitchFamily="17" charset="-128"/>
                          <a:ea typeface="ＭＳ 明朝" pitchFamily="17" charset="-128"/>
                          <a:cs typeface="SimSun"/>
                        </a:rPr>
                        <a:t>など事件</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180975">
                <a:tc>
                  <a:txBody>
                    <a:bodyPr/>
                    <a:lstStyle/>
                    <a:p>
                      <a:pPr algn="l">
                        <a:spcAft>
                          <a:spcPts val="0"/>
                        </a:spcAft>
                      </a:pPr>
                      <a:r>
                        <a:rPr lang="en-US" sz="1400" kern="0" dirty="0">
                          <a:solidFill>
                            <a:srgbClr val="000000"/>
                          </a:solidFill>
                          <a:latin typeface="ＭＳ 明朝" pitchFamily="17" charset="-128"/>
                          <a:ea typeface="ＭＳ 明朝" pitchFamily="17" charset="-128"/>
                          <a:cs typeface="SimSun"/>
                        </a:rPr>
                        <a:t>2004/4</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400" kern="0" dirty="0">
                          <a:solidFill>
                            <a:srgbClr val="000000"/>
                          </a:solidFill>
                          <a:latin typeface="ＭＳ 明朝" pitchFamily="17" charset="-128"/>
                          <a:ea typeface="ＭＳ 明朝" pitchFamily="17" charset="-128"/>
                          <a:cs typeface="SimSun"/>
                        </a:rPr>
                        <a:t>コスモ石油</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400" kern="0" dirty="0">
                          <a:solidFill>
                            <a:srgbClr val="000000"/>
                          </a:solidFill>
                          <a:latin typeface="ＭＳ 明朝" pitchFamily="17" charset="-128"/>
                          <a:ea typeface="ＭＳ 明朝" pitchFamily="17" charset="-128"/>
                          <a:cs typeface="SimSun"/>
                        </a:rPr>
                        <a:t>個人</a:t>
                      </a:r>
                      <a:r>
                        <a:rPr lang="ja-JP" sz="1400" kern="0" dirty="0" smtClean="0">
                          <a:solidFill>
                            <a:srgbClr val="000000"/>
                          </a:solidFill>
                          <a:latin typeface="ＭＳ 明朝" pitchFamily="17" charset="-128"/>
                          <a:ea typeface="ＭＳ 明朝" pitchFamily="17" charset="-128"/>
                          <a:cs typeface="SimSun"/>
                        </a:rPr>
                        <a:t>情報</a:t>
                      </a:r>
                      <a:r>
                        <a:rPr lang="en-US" sz="1400" strike="noStrike" kern="0" dirty="0" smtClean="0">
                          <a:solidFill>
                            <a:srgbClr val="000000"/>
                          </a:solidFill>
                          <a:effectLst/>
                          <a:latin typeface="ＭＳ 明朝" pitchFamily="17" charset="-128"/>
                          <a:ea typeface="ＭＳ 明朝" pitchFamily="17" charset="-128"/>
                          <a:cs typeface="SimSun"/>
                        </a:rPr>
                        <a:t>923,239</a:t>
                      </a:r>
                      <a:r>
                        <a:rPr lang="ja-JP" sz="1400" kern="0" dirty="0">
                          <a:solidFill>
                            <a:srgbClr val="000000"/>
                          </a:solidFill>
                          <a:latin typeface="ＭＳ 明朝" pitchFamily="17" charset="-128"/>
                          <a:ea typeface="ＭＳ 明朝" pitchFamily="17" charset="-128"/>
                          <a:cs typeface="SimSun"/>
                        </a:rPr>
                        <a:t>人分の情報漏れ</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l">
                        <a:spcAft>
                          <a:spcPts val="0"/>
                        </a:spcAft>
                      </a:pPr>
                      <a:r>
                        <a:rPr lang="en-US" sz="1400" kern="0" dirty="0">
                          <a:solidFill>
                            <a:srgbClr val="000000"/>
                          </a:solidFill>
                          <a:latin typeface="ＭＳ 明朝" pitchFamily="17" charset="-128"/>
                          <a:ea typeface="ＭＳ 明朝" pitchFamily="17" charset="-128"/>
                          <a:cs typeface="SimSun"/>
                        </a:rPr>
                        <a:t>2005/6</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1400" kern="0" dirty="0">
                          <a:solidFill>
                            <a:srgbClr val="000000"/>
                          </a:solidFill>
                          <a:latin typeface="ＭＳ 明朝" pitchFamily="17" charset="-128"/>
                          <a:ea typeface="ＭＳ 明朝" pitchFamily="17" charset="-128"/>
                          <a:cs typeface="SimSun"/>
                        </a:rPr>
                        <a:t>三菱信託銀行</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400" kern="0">
                          <a:solidFill>
                            <a:srgbClr val="000000"/>
                          </a:solidFill>
                          <a:latin typeface="ＭＳ 明朝" pitchFamily="17" charset="-128"/>
                          <a:ea typeface="ＭＳ 明朝" pitchFamily="17" charset="-128"/>
                          <a:cs typeface="SimSun"/>
                        </a:rPr>
                        <a:t>全国</a:t>
                      </a:r>
                      <a:r>
                        <a:rPr lang="en-US" sz="1400" kern="0">
                          <a:solidFill>
                            <a:srgbClr val="000000"/>
                          </a:solidFill>
                          <a:latin typeface="ＭＳ 明朝" pitchFamily="17" charset="-128"/>
                          <a:ea typeface="ＭＳ 明朝" pitchFamily="17" charset="-128"/>
                          <a:cs typeface="SimSun"/>
                        </a:rPr>
                        <a:t>44</a:t>
                      </a:r>
                      <a:r>
                        <a:rPr lang="ja-JP" sz="1400" kern="0">
                          <a:solidFill>
                            <a:srgbClr val="000000"/>
                          </a:solidFill>
                          <a:latin typeface="ＭＳ 明朝" pitchFamily="17" charset="-128"/>
                          <a:ea typeface="ＭＳ 明朝" pitchFamily="17" charset="-128"/>
                          <a:cs typeface="SimSun"/>
                        </a:rPr>
                        <a:t>店</a:t>
                      </a:r>
                      <a:r>
                        <a:rPr lang="ja-JP" sz="1400" kern="0">
                          <a:solidFill>
                            <a:srgbClr val="000000"/>
                          </a:solidFill>
                          <a:latin typeface="ＭＳ 明朝" pitchFamily="17" charset="-128"/>
                          <a:ea typeface="ＭＳ 明朝" pitchFamily="17" charset="-128"/>
                          <a:cs typeface="MS Mincho"/>
                        </a:rPr>
                        <a:t>・</a:t>
                      </a:r>
                      <a:r>
                        <a:rPr lang="ja-JP" sz="1400" kern="0">
                          <a:solidFill>
                            <a:srgbClr val="000000"/>
                          </a:solidFill>
                          <a:latin typeface="ＭＳ 明朝" pitchFamily="17" charset="-128"/>
                          <a:ea typeface="ＭＳ 明朝" pitchFamily="17" charset="-128"/>
                          <a:cs typeface="SimSun"/>
                        </a:rPr>
                        <a:t>合計</a:t>
                      </a:r>
                      <a:r>
                        <a:rPr lang="en-US" sz="1400" kern="0">
                          <a:solidFill>
                            <a:srgbClr val="000000"/>
                          </a:solidFill>
                          <a:latin typeface="ＭＳ 明朝" pitchFamily="17" charset="-128"/>
                          <a:ea typeface="ＭＳ 明朝" pitchFamily="17" charset="-128"/>
                          <a:cs typeface="SimSun"/>
                        </a:rPr>
                        <a:t>173,000</a:t>
                      </a:r>
                      <a:r>
                        <a:rPr lang="ja-JP" sz="1400" kern="0">
                          <a:solidFill>
                            <a:srgbClr val="000000"/>
                          </a:solidFill>
                          <a:latin typeface="ＭＳ 明朝" pitchFamily="17" charset="-128"/>
                          <a:ea typeface="ＭＳ 明朝" pitchFamily="17" charset="-128"/>
                          <a:cs typeface="SimSun"/>
                        </a:rPr>
                        <a:t>人分情報紛失</a:t>
                      </a:r>
                      <a:endParaRPr lang="ja-JP" sz="1400" kern="10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l">
                        <a:spcAft>
                          <a:spcPts val="0"/>
                        </a:spcAft>
                      </a:pPr>
                      <a:r>
                        <a:rPr lang="en-US" sz="1400" kern="0" dirty="0">
                          <a:solidFill>
                            <a:srgbClr val="000000"/>
                          </a:solidFill>
                          <a:latin typeface="ＭＳ 明朝" pitchFamily="17" charset="-128"/>
                          <a:ea typeface="ＭＳ 明朝" pitchFamily="17" charset="-128"/>
                          <a:cs typeface="SimSun"/>
                        </a:rPr>
                        <a:t>2006/10</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1400" kern="0">
                          <a:solidFill>
                            <a:srgbClr val="000000"/>
                          </a:solidFill>
                          <a:latin typeface="ＭＳ 明朝" pitchFamily="17" charset="-128"/>
                          <a:ea typeface="ＭＳ 明朝" pitchFamily="17" charset="-128"/>
                          <a:cs typeface="SimSun"/>
                        </a:rPr>
                        <a:t>三菱東京</a:t>
                      </a:r>
                      <a:r>
                        <a:rPr lang="en-US" sz="1400" kern="0">
                          <a:solidFill>
                            <a:srgbClr val="000000"/>
                          </a:solidFill>
                          <a:latin typeface="ＭＳ 明朝" pitchFamily="17" charset="-128"/>
                          <a:ea typeface="ＭＳ 明朝" pitchFamily="17" charset="-128"/>
                          <a:cs typeface="SimSun"/>
                        </a:rPr>
                        <a:t>UFJ</a:t>
                      </a:r>
                      <a:r>
                        <a:rPr lang="zh-CN" sz="1400" kern="0">
                          <a:solidFill>
                            <a:srgbClr val="000000"/>
                          </a:solidFill>
                          <a:latin typeface="ＭＳ 明朝" pitchFamily="17" charset="-128"/>
                          <a:ea typeface="ＭＳ 明朝" pitchFamily="17" charset="-128"/>
                          <a:cs typeface="SimSun"/>
                        </a:rPr>
                        <a:t>銀行</a:t>
                      </a:r>
                      <a:endParaRPr lang="ja-JP" sz="1400" kern="10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400" kern="0" dirty="0">
                          <a:solidFill>
                            <a:srgbClr val="000000"/>
                          </a:solidFill>
                          <a:latin typeface="ＭＳ 明朝" pitchFamily="17" charset="-128"/>
                          <a:ea typeface="ＭＳ 明朝" pitchFamily="17" charset="-128"/>
                          <a:cs typeface="SimSun"/>
                        </a:rPr>
                        <a:t>顧客情報</a:t>
                      </a:r>
                      <a:r>
                        <a:rPr lang="en-US" sz="1400" kern="0" dirty="0">
                          <a:solidFill>
                            <a:srgbClr val="000000"/>
                          </a:solidFill>
                          <a:latin typeface="ＭＳ 明朝" pitchFamily="17" charset="-128"/>
                          <a:ea typeface="ＭＳ 明朝" pitchFamily="17" charset="-128"/>
                          <a:cs typeface="SimSun"/>
                        </a:rPr>
                        <a:t>86</a:t>
                      </a:r>
                      <a:r>
                        <a:rPr lang="ja-JP" sz="1400" kern="0" dirty="0">
                          <a:solidFill>
                            <a:srgbClr val="000000"/>
                          </a:solidFill>
                          <a:latin typeface="ＭＳ 明朝" pitchFamily="17" charset="-128"/>
                          <a:ea typeface="ＭＳ 明朝" pitchFamily="17" charset="-128"/>
                          <a:cs typeface="SimSun"/>
                        </a:rPr>
                        <a:t>ヶ店の</a:t>
                      </a:r>
                      <a:r>
                        <a:rPr lang="en-US" sz="1400" kern="0" dirty="0">
                          <a:solidFill>
                            <a:srgbClr val="000000"/>
                          </a:solidFill>
                          <a:latin typeface="ＭＳ 明朝" pitchFamily="17" charset="-128"/>
                          <a:ea typeface="ＭＳ 明朝" pitchFamily="17" charset="-128"/>
                          <a:cs typeface="SimSun"/>
                        </a:rPr>
                        <a:t>96</a:t>
                      </a:r>
                      <a:r>
                        <a:rPr lang="ja-JP" sz="1400" kern="0" dirty="0">
                          <a:solidFill>
                            <a:srgbClr val="000000"/>
                          </a:solidFill>
                          <a:latin typeface="ＭＳ 明朝" pitchFamily="17" charset="-128"/>
                          <a:ea typeface="ＭＳ 明朝" pitchFamily="17" charset="-128"/>
                          <a:cs typeface="SimSun"/>
                        </a:rPr>
                        <a:t>万人分情報流出</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l">
                        <a:spcAft>
                          <a:spcPts val="0"/>
                        </a:spcAft>
                      </a:pPr>
                      <a:r>
                        <a:rPr lang="en-US" sz="1400" kern="0" dirty="0">
                          <a:solidFill>
                            <a:srgbClr val="000000"/>
                          </a:solidFill>
                          <a:latin typeface="ＭＳ 明朝" pitchFamily="17" charset="-128"/>
                          <a:ea typeface="ＭＳ 明朝" pitchFamily="17" charset="-128"/>
                          <a:cs typeface="SimSun"/>
                        </a:rPr>
                        <a:t>2006/12</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1400" kern="0">
                          <a:solidFill>
                            <a:srgbClr val="000000"/>
                          </a:solidFill>
                          <a:latin typeface="ＭＳ 明朝" pitchFamily="17" charset="-128"/>
                          <a:ea typeface="ＭＳ 明朝" pitchFamily="17" charset="-128"/>
                          <a:cs typeface="SimSun"/>
                        </a:rPr>
                        <a:t>日産自動車</a:t>
                      </a:r>
                      <a:endParaRPr lang="ja-JP" sz="1400" kern="10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400" kern="0">
                          <a:solidFill>
                            <a:srgbClr val="000000"/>
                          </a:solidFill>
                          <a:latin typeface="ＭＳ 明朝" pitchFamily="17" charset="-128"/>
                          <a:ea typeface="ＭＳ 明朝" pitchFamily="17" charset="-128"/>
                          <a:cs typeface="SimSun"/>
                        </a:rPr>
                        <a:t>顧客情報</a:t>
                      </a:r>
                      <a:r>
                        <a:rPr lang="en-US" sz="1400" kern="0">
                          <a:solidFill>
                            <a:srgbClr val="000000"/>
                          </a:solidFill>
                          <a:latin typeface="ＭＳ 明朝" pitchFamily="17" charset="-128"/>
                          <a:ea typeface="ＭＳ 明朝" pitchFamily="17" charset="-128"/>
                          <a:cs typeface="SimSun"/>
                        </a:rPr>
                        <a:t>538</a:t>
                      </a:r>
                      <a:r>
                        <a:rPr lang="ja-JP" sz="1400" kern="0">
                          <a:solidFill>
                            <a:srgbClr val="000000"/>
                          </a:solidFill>
                          <a:latin typeface="ＭＳ 明朝" pitchFamily="17" charset="-128"/>
                          <a:ea typeface="ＭＳ 明朝" pitchFamily="17" charset="-128"/>
                          <a:cs typeface="SimSun"/>
                        </a:rPr>
                        <a:t>万人分の情報漏れ</a:t>
                      </a:r>
                      <a:endParaRPr lang="ja-JP" sz="1400" kern="10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l">
                        <a:spcAft>
                          <a:spcPts val="0"/>
                        </a:spcAft>
                      </a:pPr>
                      <a:r>
                        <a:rPr lang="en-US" sz="1400" kern="0" dirty="0">
                          <a:solidFill>
                            <a:srgbClr val="000000"/>
                          </a:solidFill>
                          <a:latin typeface="ＭＳ 明朝" pitchFamily="17" charset="-128"/>
                          <a:ea typeface="ＭＳ 明朝" pitchFamily="17" charset="-128"/>
                          <a:cs typeface="SimSun"/>
                        </a:rPr>
                        <a:t>2006/9</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400" kern="0">
                          <a:solidFill>
                            <a:srgbClr val="000000"/>
                          </a:solidFill>
                          <a:latin typeface="ＭＳ 明朝" pitchFamily="17" charset="-128"/>
                          <a:ea typeface="ＭＳ 明朝" pitchFamily="17" charset="-128"/>
                          <a:cs typeface="SimSun"/>
                        </a:rPr>
                        <a:t>富士ゼロックスシステムサービス</a:t>
                      </a:r>
                      <a:endParaRPr lang="ja-JP" sz="1400" kern="10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400" kern="0" dirty="0">
                          <a:solidFill>
                            <a:srgbClr val="000000"/>
                          </a:solidFill>
                          <a:latin typeface="ＭＳ 明朝" pitchFamily="17" charset="-128"/>
                          <a:ea typeface="ＭＳ 明朝" pitchFamily="17" charset="-128"/>
                          <a:cs typeface="SimSun"/>
                        </a:rPr>
                        <a:t>自治体の戸籍情報</a:t>
                      </a:r>
                      <a:r>
                        <a:rPr lang="en-US" sz="1400" kern="0" dirty="0">
                          <a:solidFill>
                            <a:srgbClr val="000000"/>
                          </a:solidFill>
                          <a:latin typeface="ＭＳ 明朝" pitchFamily="17" charset="-128"/>
                          <a:ea typeface="ＭＳ 明朝" pitchFamily="17" charset="-128"/>
                          <a:cs typeface="SimSun"/>
                        </a:rPr>
                        <a:t>400</a:t>
                      </a:r>
                      <a:r>
                        <a:rPr lang="ja-JP" sz="1400" kern="0" dirty="0">
                          <a:solidFill>
                            <a:srgbClr val="000000"/>
                          </a:solidFill>
                          <a:latin typeface="ＭＳ 明朝" pitchFamily="17" charset="-128"/>
                          <a:ea typeface="ＭＳ 明朝" pitchFamily="17" charset="-128"/>
                          <a:cs typeface="SimSun"/>
                        </a:rPr>
                        <a:t>万件が流出</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l">
                        <a:spcAft>
                          <a:spcPts val="0"/>
                        </a:spcAft>
                      </a:pPr>
                      <a:r>
                        <a:rPr lang="en-US" sz="1400" kern="0" dirty="0">
                          <a:solidFill>
                            <a:srgbClr val="000000"/>
                          </a:solidFill>
                          <a:latin typeface="ＭＳ 明朝" pitchFamily="17" charset="-128"/>
                          <a:ea typeface="ＭＳ 明朝" pitchFamily="17" charset="-128"/>
                          <a:cs typeface="SimSun"/>
                        </a:rPr>
                        <a:t>2007/2</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1400" kern="0">
                          <a:solidFill>
                            <a:srgbClr val="000000"/>
                          </a:solidFill>
                          <a:latin typeface="ＭＳ 明朝" pitchFamily="17" charset="-128"/>
                          <a:ea typeface="ＭＳ 明朝" pitchFamily="17" charset="-128"/>
                          <a:cs typeface="SimSun"/>
                        </a:rPr>
                        <a:t>大日本印刷</a:t>
                      </a:r>
                      <a:endParaRPr lang="ja-JP" sz="1400" kern="10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0" dirty="0">
                          <a:solidFill>
                            <a:srgbClr val="000000"/>
                          </a:solidFill>
                          <a:latin typeface="ＭＳ 明朝" pitchFamily="17" charset="-128"/>
                          <a:ea typeface="ＭＳ 明朝" pitchFamily="17" charset="-128"/>
                          <a:cs typeface="SimSun"/>
                        </a:rPr>
                        <a:t>863</a:t>
                      </a:r>
                      <a:r>
                        <a:rPr lang="zh-CN" sz="1400" kern="0" dirty="0">
                          <a:solidFill>
                            <a:srgbClr val="000000"/>
                          </a:solidFill>
                          <a:latin typeface="ＭＳ 明朝" pitchFamily="17" charset="-128"/>
                          <a:ea typeface="ＭＳ 明朝" pitchFamily="17" charset="-128"/>
                          <a:cs typeface="SimSun"/>
                        </a:rPr>
                        <a:t>万</a:t>
                      </a:r>
                      <a:r>
                        <a:rPr lang="en-US" sz="1400" kern="0" dirty="0">
                          <a:solidFill>
                            <a:srgbClr val="000000"/>
                          </a:solidFill>
                          <a:latin typeface="ＭＳ 明朝" pitchFamily="17" charset="-128"/>
                          <a:ea typeface="ＭＳ 明朝" pitchFamily="17" charset="-128"/>
                          <a:cs typeface="SimSun"/>
                        </a:rPr>
                        <a:t>7405</a:t>
                      </a:r>
                      <a:r>
                        <a:rPr lang="zh-CN" sz="1400" kern="0" dirty="0">
                          <a:solidFill>
                            <a:srgbClr val="000000"/>
                          </a:solidFill>
                          <a:latin typeface="ＭＳ 明朝" pitchFamily="17" charset="-128"/>
                          <a:ea typeface="ＭＳ 明朝" pitchFamily="17" charset="-128"/>
                          <a:cs typeface="SimSun"/>
                        </a:rPr>
                        <a:t>件</a:t>
                      </a:r>
                      <a:r>
                        <a:rPr lang="ja-JP" sz="1400" kern="0" dirty="0">
                          <a:solidFill>
                            <a:srgbClr val="000000"/>
                          </a:solidFill>
                          <a:latin typeface="ＭＳ 明朝" pitchFamily="17" charset="-128"/>
                          <a:ea typeface="ＭＳ 明朝" pitchFamily="17" charset="-128"/>
                          <a:cs typeface="SimSun"/>
                        </a:rPr>
                        <a:t>個人情報流出</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l">
                        <a:spcAft>
                          <a:spcPts val="0"/>
                        </a:spcAft>
                      </a:pPr>
                      <a:r>
                        <a:rPr lang="en-US" sz="1400" kern="0" dirty="0">
                          <a:solidFill>
                            <a:srgbClr val="000000"/>
                          </a:solidFill>
                          <a:latin typeface="ＭＳ 明朝" pitchFamily="17" charset="-128"/>
                          <a:ea typeface="ＭＳ 明朝" pitchFamily="17" charset="-128"/>
                          <a:cs typeface="SimSun"/>
                        </a:rPr>
                        <a:t>2007/7</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400" kern="0">
                          <a:solidFill>
                            <a:srgbClr val="000000"/>
                          </a:solidFill>
                          <a:latin typeface="ＭＳ 明朝" pitchFamily="17" charset="-128"/>
                          <a:ea typeface="ＭＳ 明朝" pitchFamily="17" charset="-128"/>
                          <a:cs typeface="SimSun"/>
                        </a:rPr>
                        <a:t>アメリカンファミリー生命（アフラック）</a:t>
                      </a:r>
                      <a:endParaRPr lang="ja-JP" sz="1400" kern="10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400" kern="0" dirty="0">
                          <a:solidFill>
                            <a:srgbClr val="000000"/>
                          </a:solidFill>
                          <a:latin typeface="ＭＳ 明朝" pitchFamily="17" charset="-128"/>
                          <a:ea typeface="ＭＳ 明朝" pitchFamily="17" charset="-128"/>
                          <a:cs typeface="SimSun"/>
                        </a:rPr>
                        <a:t>顧客情報</a:t>
                      </a:r>
                      <a:r>
                        <a:rPr lang="en-US" sz="1400" kern="0" dirty="0">
                          <a:solidFill>
                            <a:srgbClr val="000000"/>
                          </a:solidFill>
                          <a:latin typeface="ＭＳ 明朝" pitchFamily="17" charset="-128"/>
                          <a:ea typeface="ＭＳ 明朝" pitchFamily="17" charset="-128"/>
                          <a:cs typeface="SimSun"/>
                        </a:rPr>
                        <a:t>15</a:t>
                      </a:r>
                      <a:r>
                        <a:rPr lang="zh-TW" sz="1400" kern="0" dirty="0">
                          <a:solidFill>
                            <a:srgbClr val="000000"/>
                          </a:solidFill>
                          <a:latin typeface="ＭＳ 明朝" pitchFamily="17" charset="-128"/>
                          <a:ea typeface="ＭＳ 明朝" pitchFamily="17" charset="-128"/>
                          <a:cs typeface="SimSun"/>
                        </a:rPr>
                        <a:t>万</a:t>
                      </a:r>
                      <a:r>
                        <a:rPr lang="en-US" sz="1400" kern="0" dirty="0">
                          <a:solidFill>
                            <a:srgbClr val="000000"/>
                          </a:solidFill>
                          <a:latin typeface="ＭＳ 明朝" pitchFamily="17" charset="-128"/>
                          <a:ea typeface="ＭＳ 明朝" pitchFamily="17" charset="-128"/>
                          <a:cs typeface="SimSun"/>
                        </a:rPr>
                        <a:t>2,758</a:t>
                      </a:r>
                      <a:r>
                        <a:rPr lang="zh-TW" sz="1400" kern="0" dirty="0">
                          <a:solidFill>
                            <a:srgbClr val="000000"/>
                          </a:solidFill>
                          <a:latin typeface="ＭＳ 明朝" pitchFamily="17" charset="-128"/>
                          <a:ea typeface="ＭＳ 明朝" pitchFamily="17" charset="-128"/>
                          <a:cs typeface="SimSun"/>
                        </a:rPr>
                        <a:t>人分、契約情報</a:t>
                      </a:r>
                      <a:r>
                        <a:rPr lang="en-US" sz="1400" kern="0" dirty="0">
                          <a:solidFill>
                            <a:srgbClr val="000000"/>
                          </a:solidFill>
                          <a:latin typeface="ＭＳ 明朝" pitchFamily="17" charset="-128"/>
                          <a:ea typeface="ＭＳ 明朝" pitchFamily="17" charset="-128"/>
                          <a:cs typeface="SimSun"/>
                        </a:rPr>
                        <a:t>20</a:t>
                      </a:r>
                      <a:r>
                        <a:rPr lang="zh-TW" sz="1400" kern="0" dirty="0">
                          <a:solidFill>
                            <a:srgbClr val="000000"/>
                          </a:solidFill>
                          <a:latin typeface="ＭＳ 明朝" pitchFamily="17" charset="-128"/>
                          <a:ea typeface="ＭＳ 明朝" pitchFamily="17" charset="-128"/>
                          <a:cs typeface="SimSun"/>
                        </a:rPr>
                        <a:t>万</a:t>
                      </a:r>
                      <a:r>
                        <a:rPr lang="en-US" sz="1400" kern="0" dirty="0">
                          <a:solidFill>
                            <a:srgbClr val="000000"/>
                          </a:solidFill>
                          <a:latin typeface="ＭＳ 明朝" pitchFamily="17" charset="-128"/>
                          <a:ea typeface="ＭＳ 明朝" pitchFamily="17" charset="-128"/>
                          <a:cs typeface="SimSun"/>
                        </a:rPr>
                        <a:t>4,716</a:t>
                      </a:r>
                      <a:r>
                        <a:rPr lang="zh-TW" sz="1400" kern="0" dirty="0">
                          <a:solidFill>
                            <a:srgbClr val="000000"/>
                          </a:solidFill>
                          <a:latin typeface="ＭＳ 明朝" pitchFamily="17" charset="-128"/>
                          <a:ea typeface="ＭＳ 明朝" pitchFamily="17" charset="-128"/>
                          <a:cs typeface="SimSun"/>
                        </a:rPr>
                        <a:t>件分流出</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l">
                        <a:spcAft>
                          <a:spcPts val="0"/>
                        </a:spcAft>
                      </a:pPr>
                      <a:r>
                        <a:rPr lang="en-US" sz="1400" kern="0" dirty="0">
                          <a:solidFill>
                            <a:srgbClr val="000000"/>
                          </a:solidFill>
                          <a:latin typeface="ＭＳ 明朝" pitchFamily="17" charset="-128"/>
                          <a:ea typeface="ＭＳ 明朝" pitchFamily="17" charset="-128"/>
                          <a:cs typeface="SimSun"/>
                        </a:rPr>
                        <a:t>2010/11</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400" kern="0" dirty="0">
                          <a:solidFill>
                            <a:srgbClr val="000000"/>
                          </a:solidFill>
                          <a:latin typeface="ＭＳ 明朝" pitchFamily="17" charset="-128"/>
                          <a:ea typeface="ＭＳ 明朝" pitchFamily="17" charset="-128"/>
                          <a:cs typeface="SimSun"/>
                        </a:rPr>
                        <a:t>サミーネットワークス</a:t>
                      </a:r>
                      <a:r>
                        <a:rPr lang="en-US" sz="1400" kern="0" dirty="0">
                          <a:solidFill>
                            <a:srgbClr val="000000"/>
                          </a:solidFill>
                          <a:latin typeface="ＭＳ 明朝" pitchFamily="17" charset="-128"/>
                          <a:ea typeface="ＭＳ 明朝" pitchFamily="17" charset="-128"/>
                          <a:cs typeface="SimSun"/>
                        </a:rPr>
                        <a:t>(777town.net)</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0" dirty="0">
                          <a:solidFill>
                            <a:srgbClr val="000000"/>
                          </a:solidFill>
                          <a:latin typeface="ＭＳ 明朝" pitchFamily="17" charset="-128"/>
                          <a:ea typeface="ＭＳ 明朝" pitchFamily="17" charset="-128"/>
                          <a:cs typeface="SimSun"/>
                        </a:rPr>
                        <a:t>173</a:t>
                      </a:r>
                      <a:r>
                        <a:rPr lang="zh-CN" sz="1400" kern="0" dirty="0">
                          <a:solidFill>
                            <a:srgbClr val="000000"/>
                          </a:solidFill>
                          <a:latin typeface="ＭＳ 明朝" pitchFamily="17" charset="-128"/>
                          <a:ea typeface="ＭＳ 明朝" pitchFamily="17" charset="-128"/>
                          <a:cs typeface="SimSun"/>
                        </a:rPr>
                        <a:t>万</a:t>
                      </a:r>
                      <a:r>
                        <a:rPr lang="en-US" sz="1400" kern="0" dirty="0">
                          <a:solidFill>
                            <a:srgbClr val="000000"/>
                          </a:solidFill>
                          <a:latin typeface="ＭＳ 明朝" pitchFamily="17" charset="-128"/>
                          <a:ea typeface="ＭＳ 明朝" pitchFamily="17" charset="-128"/>
                          <a:cs typeface="SimSun"/>
                        </a:rPr>
                        <a:t>5841</a:t>
                      </a:r>
                      <a:r>
                        <a:rPr lang="zh-CN" sz="1400" kern="0" dirty="0">
                          <a:solidFill>
                            <a:srgbClr val="000000"/>
                          </a:solidFill>
                          <a:latin typeface="ＭＳ 明朝" pitchFamily="17" charset="-128"/>
                          <a:ea typeface="ＭＳ 明朝" pitchFamily="17" charset="-128"/>
                          <a:cs typeface="SimSun"/>
                        </a:rPr>
                        <a:t>名顧客情報</a:t>
                      </a:r>
                      <a:r>
                        <a:rPr lang="ja-JP" sz="1400" kern="0" dirty="0">
                          <a:solidFill>
                            <a:srgbClr val="000000"/>
                          </a:solidFill>
                          <a:latin typeface="ＭＳ 明朝" pitchFamily="17" charset="-128"/>
                          <a:ea typeface="ＭＳ 明朝" pitchFamily="17" charset="-128"/>
                          <a:cs typeface="SimSun"/>
                        </a:rPr>
                        <a:t>の流出</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l">
                        <a:spcAft>
                          <a:spcPts val="0"/>
                        </a:spcAft>
                      </a:pPr>
                      <a:r>
                        <a:rPr lang="en-US" sz="1400" kern="0" dirty="0">
                          <a:solidFill>
                            <a:srgbClr val="000000"/>
                          </a:solidFill>
                          <a:latin typeface="ＭＳ 明朝" pitchFamily="17" charset="-128"/>
                          <a:ea typeface="ＭＳ 明朝" pitchFamily="17" charset="-128"/>
                          <a:cs typeface="SimSun"/>
                        </a:rPr>
                        <a:t>2011/4</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1400" kern="0">
                          <a:solidFill>
                            <a:srgbClr val="000000"/>
                          </a:solidFill>
                          <a:latin typeface="ＭＳ 明朝" pitchFamily="17" charset="-128"/>
                          <a:ea typeface="ＭＳ 明朝" pitchFamily="17" charset="-128"/>
                          <a:cs typeface="SimSun"/>
                        </a:rPr>
                        <a:t>ソニー</a:t>
                      </a:r>
                      <a:endParaRPr lang="ja-JP" sz="1400" kern="10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400" kern="0">
                          <a:solidFill>
                            <a:srgbClr val="000000"/>
                          </a:solidFill>
                          <a:latin typeface="ＭＳ 明朝" pitchFamily="17" charset="-128"/>
                          <a:ea typeface="ＭＳ 明朝" pitchFamily="17" charset="-128"/>
                          <a:cs typeface="SimSun"/>
                        </a:rPr>
                        <a:t>グループとして</a:t>
                      </a:r>
                      <a:r>
                        <a:rPr lang="en-US" sz="1400" kern="0">
                          <a:solidFill>
                            <a:srgbClr val="000000"/>
                          </a:solidFill>
                          <a:latin typeface="ＭＳ 明朝" pitchFamily="17" charset="-128"/>
                          <a:ea typeface="ＭＳ 明朝" pitchFamily="17" charset="-128"/>
                          <a:cs typeface="SimSun"/>
                        </a:rPr>
                        <a:t>1</a:t>
                      </a:r>
                      <a:r>
                        <a:rPr lang="ja-JP" sz="1400" kern="0">
                          <a:solidFill>
                            <a:srgbClr val="000000"/>
                          </a:solidFill>
                          <a:latin typeface="ＭＳ 明朝" pitchFamily="17" charset="-128"/>
                          <a:ea typeface="ＭＳ 明朝" pitchFamily="17" charset="-128"/>
                          <a:cs typeface="SimSun"/>
                        </a:rPr>
                        <a:t>億</a:t>
                      </a:r>
                      <a:r>
                        <a:rPr lang="en-US" sz="1400" kern="0">
                          <a:solidFill>
                            <a:srgbClr val="000000"/>
                          </a:solidFill>
                          <a:latin typeface="ＭＳ 明朝" pitchFamily="17" charset="-128"/>
                          <a:ea typeface="ＭＳ 明朝" pitchFamily="17" charset="-128"/>
                          <a:cs typeface="SimSun"/>
                        </a:rPr>
                        <a:t>261</a:t>
                      </a:r>
                      <a:r>
                        <a:rPr lang="ja-JP" sz="1400" kern="0">
                          <a:solidFill>
                            <a:srgbClr val="000000"/>
                          </a:solidFill>
                          <a:latin typeface="ＭＳ 明朝" pitchFamily="17" charset="-128"/>
                          <a:ea typeface="ＭＳ 明朝" pitchFamily="17" charset="-128"/>
                          <a:cs typeface="SimSun"/>
                        </a:rPr>
                        <a:t>万</a:t>
                      </a:r>
                      <a:r>
                        <a:rPr lang="en-US" sz="1400" kern="0">
                          <a:solidFill>
                            <a:srgbClr val="000000"/>
                          </a:solidFill>
                          <a:latin typeface="ＭＳ 明朝" pitchFamily="17" charset="-128"/>
                          <a:ea typeface="ＭＳ 明朝" pitchFamily="17" charset="-128"/>
                          <a:cs typeface="SimSun"/>
                        </a:rPr>
                        <a:t>3000</a:t>
                      </a:r>
                      <a:r>
                        <a:rPr lang="ja-JP" sz="1400" kern="0">
                          <a:solidFill>
                            <a:srgbClr val="000000"/>
                          </a:solidFill>
                          <a:latin typeface="ＭＳ 明朝" pitchFamily="17" charset="-128"/>
                          <a:ea typeface="ＭＳ 明朝" pitchFamily="17" charset="-128"/>
                          <a:cs typeface="SimSun"/>
                        </a:rPr>
                        <a:t>件の漏洩</a:t>
                      </a:r>
                      <a:endParaRPr lang="ja-JP" sz="1400" kern="10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l">
                        <a:spcAft>
                          <a:spcPts val="0"/>
                        </a:spcAft>
                      </a:pPr>
                      <a:r>
                        <a:rPr lang="en-US" sz="1400" kern="0" dirty="0">
                          <a:solidFill>
                            <a:srgbClr val="000000"/>
                          </a:solidFill>
                          <a:latin typeface="ＭＳ 明朝" pitchFamily="17" charset="-128"/>
                          <a:ea typeface="ＭＳ 明朝" pitchFamily="17" charset="-128"/>
                          <a:cs typeface="SimSun"/>
                        </a:rPr>
                        <a:t>2011/6</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400" kern="0">
                          <a:solidFill>
                            <a:srgbClr val="000000"/>
                          </a:solidFill>
                          <a:latin typeface="ＭＳ 明朝" pitchFamily="17" charset="-128"/>
                          <a:ea typeface="ＭＳ 明朝" pitchFamily="17" charset="-128"/>
                          <a:cs typeface="SimSun"/>
                        </a:rPr>
                        <a:t>セガヨーロッパ</a:t>
                      </a:r>
                      <a:endParaRPr lang="ja-JP" sz="1400" kern="10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ja-JP" sz="1400" kern="0" dirty="0" smtClean="0">
                          <a:solidFill>
                            <a:srgbClr val="000000"/>
                          </a:solidFill>
                          <a:latin typeface="ＭＳ 明朝" pitchFamily="17" charset="-128"/>
                          <a:ea typeface="ＭＳ 明朝" pitchFamily="17" charset="-128"/>
                          <a:cs typeface="SimSun"/>
                        </a:rPr>
                        <a:t>129</a:t>
                      </a:r>
                      <a:r>
                        <a:rPr lang="ja-JP" sz="1400" kern="0" dirty="0" smtClean="0">
                          <a:solidFill>
                            <a:srgbClr val="000000"/>
                          </a:solidFill>
                          <a:latin typeface="ＭＳ 明朝" pitchFamily="17" charset="-128"/>
                          <a:ea typeface="ＭＳ 明朝" pitchFamily="17" charset="-128"/>
                          <a:cs typeface="SimSun"/>
                        </a:rPr>
                        <a:t>名分</a:t>
                      </a:r>
                      <a:r>
                        <a:rPr lang="ja-JP" sz="1400" kern="0" dirty="0">
                          <a:solidFill>
                            <a:srgbClr val="000000"/>
                          </a:solidFill>
                          <a:latin typeface="ＭＳ 明朝" pitchFamily="17" charset="-128"/>
                          <a:ea typeface="ＭＳ 明朝" pitchFamily="17" charset="-128"/>
                          <a:cs typeface="SimSun"/>
                        </a:rPr>
                        <a:t>の顧客情報漏れ</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l">
                        <a:spcAft>
                          <a:spcPts val="0"/>
                        </a:spcAft>
                      </a:pPr>
                      <a:r>
                        <a:rPr lang="en-US" sz="1400" kern="0" dirty="0">
                          <a:solidFill>
                            <a:srgbClr val="000000"/>
                          </a:solidFill>
                          <a:latin typeface="ＭＳ 明朝" pitchFamily="17" charset="-128"/>
                          <a:ea typeface="ＭＳ 明朝" pitchFamily="17" charset="-128"/>
                          <a:cs typeface="SimSun"/>
                        </a:rPr>
                        <a:t>2011/9</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1400" kern="0" dirty="0">
                          <a:solidFill>
                            <a:srgbClr val="000000"/>
                          </a:solidFill>
                          <a:latin typeface="ＭＳ 明朝" pitchFamily="17" charset="-128"/>
                          <a:ea typeface="ＭＳ 明朝" pitchFamily="17" charset="-128"/>
                          <a:cs typeface="SimSun"/>
                        </a:rPr>
                        <a:t>三菱重工業</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400" kern="0" dirty="0">
                          <a:solidFill>
                            <a:srgbClr val="000000"/>
                          </a:solidFill>
                          <a:latin typeface="ＭＳ 明朝" pitchFamily="17" charset="-128"/>
                          <a:ea typeface="ＭＳ 明朝" pitchFamily="17" charset="-128"/>
                          <a:cs typeface="SimSun"/>
                        </a:rPr>
                        <a:t>国内</a:t>
                      </a:r>
                      <a:r>
                        <a:rPr lang="en-US" sz="1400" kern="0" dirty="0">
                          <a:solidFill>
                            <a:srgbClr val="000000"/>
                          </a:solidFill>
                          <a:latin typeface="ＭＳ 明朝" pitchFamily="17" charset="-128"/>
                          <a:ea typeface="ＭＳ 明朝" pitchFamily="17" charset="-128"/>
                          <a:cs typeface="SimSun"/>
                        </a:rPr>
                        <a:t>11</a:t>
                      </a:r>
                      <a:r>
                        <a:rPr lang="ja-JP" sz="1400" kern="0" dirty="0">
                          <a:solidFill>
                            <a:srgbClr val="000000"/>
                          </a:solidFill>
                          <a:latin typeface="ＭＳ 明朝" pitchFamily="17" charset="-128"/>
                          <a:ea typeface="ＭＳ 明朝" pitchFamily="17" charset="-128"/>
                          <a:cs typeface="SimSun"/>
                        </a:rPr>
                        <a:t>拠点でウィルス感染</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gridSpan="3">
                  <a:txBody>
                    <a:bodyPr/>
                    <a:lstStyle/>
                    <a:p>
                      <a:pPr algn="l">
                        <a:spcAft>
                          <a:spcPts val="0"/>
                        </a:spcAft>
                      </a:pPr>
                      <a:r>
                        <a:rPr lang="ja-JP" sz="1400" kern="0" dirty="0">
                          <a:solidFill>
                            <a:srgbClr val="000000"/>
                          </a:solidFill>
                          <a:latin typeface="ＭＳ 明朝" pitchFamily="17" charset="-128"/>
                          <a:ea typeface="ＭＳ 明朝" pitchFamily="17" charset="-128"/>
                          <a:cs typeface="SimSun"/>
                        </a:rPr>
                        <a:t>クラウドサービス故障</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180975">
                <a:tc>
                  <a:txBody>
                    <a:bodyPr/>
                    <a:lstStyle/>
                    <a:p>
                      <a:pPr algn="l">
                        <a:spcAft>
                          <a:spcPts val="0"/>
                        </a:spcAft>
                      </a:pPr>
                      <a:r>
                        <a:rPr lang="en-US" sz="1400" kern="0">
                          <a:solidFill>
                            <a:srgbClr val="000000"/>
                          </a:solidFill>
                          <a:latin typeface="ＭＳ 明朝" pitchFamily="17" charset="-128"/>
                          <a:ea typeface="ＭＳ 明朝" pitchFamily="17" charset="-128"/>
                          <a:cs typeface="SimSun"/>
                        </a:rPr>
                        <a:t>2009/9</a:t>
                      </a:r>
                      <a:endParaRPr lang="ja-JP" sz="1400" kern="10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0">
                          <a:solidFill>
                            <a:srgbClr val="000000"/>
                          </a:solidFill>
                          <a:latin typeface="ＭＳ 明朝" pitchFamily="17" charset="-128"/>
                          <a:ea typeface="ＭＳ 明朝" pitchFamily="17" charset="-128"/>
                          <a:cs typeface="SimSun"/>
                        </a:rPr>
                        <a:t>Google</a:t>
                      </a:r>
                      <a:endParaRPr lang="ja-JP" sz="1400" kern="10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0" dirty="0">
                          <a:solidFill>
                            <a:srgbClr val="000000"/>
                          </a:solidFill>
                          <a:latin typeface="ＭＳ 明朝" pitchFamily="17" charset="-128"/>
                          <a:ea typeface="ＭＳ 明朝" pitchFamily="17" charset="-128"/>
                          <a:cs typeface="SimSun"/>
                        </a:rPr>
                        <a:t>Gmail</a:t>
                      </a:r>
                      <a:r>
                        <a:rPr lang="ja-JP" sz="1400" kern="0" dirty="0">
                          <a:solidFill>
                            <a:srgbClr val="000000"/>
                          </a:solidFill>
                          <a:latin typeface="ＭＳ 明朝" pitchFamily="17" charset="-128"/>
                          <a:ea typeface="ＭＳ 明朝" pitchFamily="17" charset="-128"/>
                          <a:cs typeface="SimSun"/>
                        </a:rPr>
                        <a:t>サービス</a:t>
                      </a:r>
                      <a:r>
                        <a:rPr lang="ja-JP" sz="1400" kern="0" dirty="0" smtClean="0">
                          <a:solidFill>
                            <a:srgbClr val="000000"/>
                          </a:solidFill>
                          <a:latin typeface="ＭＳ 明朝" pitchFamily="17" charset="-128"/>
                          <a:ea typeface="ＭＳ 明朝" pitchFamily="17" charset="-128"/>
                          <a:cs typeface="SimSun"/>
                        </a:rPr>
                        <a:t>中断</a:t>
                      </a:r>
                      <a:r>
                        <a:rPr lang="en-US" altLang="ja-JP" sz="1400" kern="0" dirty="0" smtClean="0">
                          <a:solidFill>
                            <a:srgbClr val="000000"/>
                          </a:solidFill>
                          <a:latin typeface="ＭＳ 明朝" pitchFamily="17" charset="-128"/>
                          <a:ea typeface="ＭＳ 明朝" pitchFamily="17" charset="-128"/>
                          <a:cs typeface="SimSun"/>
                        </a:rPr>
                        <a:t>15</a:t>
                      </a:r>
                      <a:r>
                        <a:rPr lang="ja-JP" sz="1400" kern="0" dirty="0" smtClean="0">
                          <a:solidFill>
                            <a:srgbClr val="000000"/>
                          </a:solidFill>
                          <a:latin typeface="ＭＳ 明朝" pitchFamily="17" charset="-128"/>
                          <a:ea typeface="ＭＳ 明朝" pitchFamily="17" charset="-128"/>
                          <a:cs typeface="SimSun"/>
                        </a:rPr>
                        <a:t>万</a:t>
                      </a:r>
                      <a:r>
                        <a:rPr lang="ja-JP" sz="1400" kern="0" dirty="0">
                          <a:solidFill>
                            <a:srgbClr val="000000"/>
                          </a:solidFill>
                          <a:latin typeface="ＭＳ 明朝" pitchFamily="17" charset="-128"/>
                          <a:ea typeface="ＭＳ 明朝" pitchFamily="17" charset="-128"/>
                          <a:cs typeface="SimSun"/>
                        </a:rPr>
                        <a:t>利用者のサービス中断</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gn="l">
                        <a:spcAft>
                          <a:spcPts val="0"/>
                        </a:spcAft>
                      </a:pPr>
                      <a:r>
                        <a:rPr lang="en-US" sz="1400" kern="0">
                          <a:solidFill>
                            <a:srgbClr val="000000"/>
                          </a:solidFill>
                          <a:latin typeface="ＭＳ 明朝" pitchFamily="17" charset="-128"/>
                          <a:ea typeface="ＭＳ 明朝" pitchFamily="17" charset="-128"/>
                          <a:cs typeface="SimSun"/>
                        </a:rPr>
                        <a:t>2011/4</a:t>
                      </a:r>
                      <a:endParaRPr lang="ja-JP" sz="1400" kern="10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0">
                          <a:solidFill>
                            <a:srgbClr val="000000"/>
                          </a:solidFill>
                          <a:latin typeface="ＭＳ 明朝" pitchFamily="17" charset="-128"/>
                          <a:ea typeface="ＭＳ 明朝" pitchFamily="17" charset="-128"/>
                          <a:cs typeface="SimSun"/>
                        </a:rPr>
                        <a:t>Amazon</a:t>
                      </a:r>
                      <a:endParaRPr lang="ja-JP" sz="1400" kern="10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400" kern="0" dirty="0">
                          <a:solidFill>
                            <a:srgbClr val="000000"/>
                          </a:solidFill>
                          <a:latin typeface="ＭＳ 明朝" pitchFamily="17" charset="-128"/>
                          <a:ea typeface="ＭＳ 明朝" pitchFamily="17" charset="-128"/>
                          <a:cs typeface="SimSun"/>
                        </a:rPr>
                        <a:t>データセンター故障、数千企業の業務中断</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gn="l">
                        <a:spcAft>
                          <a:spcPts val="0"/>
                        </a:spcAft>
                      </a:pPr>
                      <a:r>
                        <a:rPr lang="en-US" sz="1400" kern="0">
                          <a:solidFill>
                            <a:srgbClr val="000000"/>
                          </a:solidFill>
                          <a:latin typeface="ＭＳ 明朝" pitchFamily="17" charset="-128"/>
                          <a:ea typeface="ＭＳ 明朝" pitchFamily="17" charset="-128"/>
                          <a:cs typeface="SimSun"/>
                        </a:rPr>
                        <a:t>2011/5</a:t>
                      </a:r>
                      <a:endParaRPr lang="ja-JP" sz="1400" kern="10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0">
                          <a:solidFill>
                            <a:srgbClr val="000000"/>
                          </a:solidFill>
                          <a:latin typeface="ＭＳ 明朝" pitchFamily="17" charset="-128"/>
                          <a:ea typeface="ＭＳ 明朝" pitchFamily="17" charset="-128"/>
                          <a:cs typeface="SimSun"/>
                        </a:rPr>
                        <a:t>Microsoft</a:t>
                      </a:r>
                      <a:endParaRPr lang="ja-JP" sz="1400" kern="10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400" kern="0" dirty="0">
                          <a:solidFill>
                            <a:srgbClr val="000000"/>
                          </a:solidFill>
                          <a:latin typeface="ＭＳ 明朝" pitchFamily="17" charset="-128"/>
                          <a:ea typeface="ＭＳ 明朝" pitchFamily="17" charset="-128"/>
                          <a:cs typeface="SimSun"/>
                        </a:rPr>
                        <a:t>Exchange Online</a:t>
                      </a:r>
                      <a:r>
                        <a:rPr lang="ja-JP" sz="1400" kern="0" dirty="0">
                          <a:solidFill>
                            <a:srgbClr val="000000"/>
                          </a:solidFill>
                          <a:latin typeface="ＭＳ 明朝" pitchFamily="17" charset="-128"/>
                          <a:ea typeface="ＭＳ 明朝" pitchFamily="17" charset="-128"/>
                          <a:cs typeface="SimSun"/>
                        </a:rPr>
                        <a:t>サービス故障、すべでの利用者</a:t>
                      </a:r>
                      <a:r>
                        <a:rPr lang="ja-JP" sz="1400" kern="0" dirty="0" smtClean="0">
                          <a:solidFill>
                            <a:srgbClr val="000000"/>
                          </a:solidFill>
                          <a:latin typeface="ＭＳ 明朝" pitchFamily="17" charset="-128"/>
                          <a:ea typeface="ＭＳ 明朝" pitchFamily="17" charset="-128"/>
                          <a:cs typeface="SimSun"/>
                        </a:rPr>
                        <a:t>最大</a:t>
                      </a:r>
                      <a:r>
                        <a:rPr lang="en-US" altLang="ja-JP" sz="1400" kern="0" dirty="0" smtClean="0">
                          <a:solidFill>
                            <a:srgbClr val="000000"/>
                          </a:solidFill>
                          <a:latin typeface="ＭＳ 明朝" pitchFamily="17" charset="-128"/>
                          <a:ea typeface="ＭＳ 明朝" pitchFamily="17" charset="-128"/>
                          <a:cs typeface="SimSun"/>
                        </a:rPr>
                        <a:t>9</a:t>
                      </a:r>
                      <a:r>
                        <a:rPr lang="ja-JP" sz="1400" kern="0" dirty="0" smtClean="0">
                          <a:solidFill>
                            <a:srgbClr val="000000"/>
                          </a:solidFill>
                          <a:latin typeface="ＭＳ 明朝" pitchFamily="17" charset="-128"/>
                          <a:ea typeface="ＭＳ 明朝" pitchFamily="17" charset="-128"/>
                          <a:cs typeface="SimSun"/>
                        </a:rPr>
                        <a:t>時間</a:t>
                      </a:r>
                      <a:r>
                        <a:rPr lang="ja-JP" sz="1400" kern="0" dirty="0">
                          <a:solidFill>
                            <a:srgbClr val="000000"/>
                          </a:solidFill>
                          <a:latin typeface="ＭＳ 明朝" pitchFamily="17" charset="-128"/>
                          <a:ea typeface="ＭＳ 明朝" pitchFamily="17" charset="-128"/>
                          <a:cs typeface="SimSun"/>
                        </a:rPr>
                        <a:t>のメール送信渋滞　</a:t>
                      </a:r>
                      <a:endParaRPr lang="ja-JP" sz="1400" kern="100" dirty="0">
                        <a:latin typeface="ＭＳ 明朝" pitchFamily="17" charset="-128"/>
                        <a:ea typeface="ＭＳ 明朝"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テキスト ボックス 5"/>
          <p:cNvSpPr txBox="1">
            <a:spLocks noChangeArrowheads="1"/>
          </p:cNvSpPr>
          <p:nvPr/>
        </p:nvSpPr>
        <p:spPr bwMode="auto">
          <a:xfrm>
            <a:off x="5796136" y="6525344"/>
            <a:ext cx="3312939" cy="307777"/>
          </a:xfrm>
          <a:prstGeom prst="rect">
            <a:avLst/>
          </a:prstGeom>
          <a:noFill/>
          <a:ln w="9525">
            <a:noFill/>
            <a:miter lim="800000"/>
            <a:headEnd/>
            <a:tailEnd/>
          </a:ln>
        </p:spPr>
        <p:txBody>
          <a:bodyPr wrap="square">
            <a:spAutoFit/>
          </a:bodyPr>
          <a:lstStyle/>
          <a:p>
            <a:pPr algn="r"/>
            <a:r>
              <a:rPr lang="ja-JP" altLang="ja-JP" sz="1400" dirty="0" smtClean="0">
                <a:latin typeface="ＭＳ 明朝" pitchFamily="17" charset="-128"/>
                <a:ea typeface="ＭＳ 明朝" pitchFamily="17" charset="-128"/>
              </a:rPr>
              <a:t>クラウド情報安全性の意識調査と提案</a:t>
            </a:r>
            <a:endParaRPr lang="ja-JP" altLang="en-US" sz="1400" dirty="0">
              <a:latin typeface="ＭＳ 明朝" pitchFamily="17" charset="-128"/>
              <a:ea typeface="ＭＳ 明朝" pitchFamily="17" charset="-128"/>
            </a:endParaRPr>
          </a:p>
        </p:txBody>
      </p:sp>
      <p:pic>
        <p:nvPicPr>
          <p:cNvPr id="7"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
        <p:nvSpPr>
          <p:cNvPr id="9" name="タイトル 1"/>
          <p:cNvSpPr>
            <a:spLocks noGrp="1"/>
          </p:cNvSpPr>
          <p:nvPr>
            <p:ph type="title"/>
          </p:nvPr>
        </p:nvSpPr>
        <p:spPr>
          <a:xfrm>
            <a:off x="457200" y="274638"/>
            <a:ext cx="8229600" cy="1143000"/>
          </a:xfrm>
        </p:spPr>
        <p:txBody>
          <a:bodyPr>
            <a:normAutofit/>
          </a:bodyPr>
          <a:lstStyle/>
          <a:p>
            <a:pPr algn="l"/>
            <a:r>
              <a:rPr lang="ja-JP" altLang="zh-CN" sz="3200" dirty="0" smtClean="0">
                <a:latin typeface="MS Mincho" pitchFamily="49" charset="-128"/>
                <a:ea typeface="MS Mincho" pitchFamily="49" charset="-128"/>
              </a:rPr>
              <a:t>過去重大情報損害、クラウドサービス故障</a:t>
            </a:r>
            <a:endParaRPr kumimoji="1" lang="ja-JP" altLang="en-US" sz="3200" dirty="0">
              <a:latin typeface="MS Mincho" pitchFamily="49" charset="-128"/>
              <a:ea typeface="MS Mincho" pitchFamily="49" charset="-128"/>
            </a:endParaRPr>
          </a:p>
        </p:txBody>
      </p:sp>
      <p:cxnSp>
        <p:nvCxnSpPr>
          <p:cNvPr id="11"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2049" name="Rectangle 1"/>
          <p:cNvSpPr>
            <a:spLocks noChangeArrowheads="1"/>
          </p:cNvSpPr>
          <p:nvPr/>
        </p:nvSpPr>
        <p:spPr bwMode="auto">
          <a:xfrm>
            <a:off x="1331640" y="6165304"/>
            <a:ext cx="4464496"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219200" algn="l" defTabSz="914400" rtl="0" eaLnBrk="1" fontAlgn="base" latinLnBrk="0" hangingPunct="1">
              <a:lnSpc>
                <a:spcPct val="100000"/>
              </a:lnSpc>
              <a:spcBef>
                <a:spcPct val="0"/>
              </a:spcBef>
              <a:spcAft>
                <a:spcPct val="0"/>
              </a:spcAft>
              <a:buClrTx/>
              <a:buSzTx/>
              <a:buFontTx/>
              <a:buNone/>
              <a:tabLst/>
            </a:pPr>
            <a:r>
              <a:rPr kumimoji="0" lang="ja-JP" sz="1200" b="0" i="0" u="none" strike="noStrike" cap="none" normalizeH="0" baseline="0" dirty="0" smtClean="0">
                <a:ln>
                  <a:noFill/>
                </a:ln>
                <a:solidFill>
                  <a:schemeClr val="tx1"/>
                </a:solidFill>
                <a:effectLst/>
                <a:latin typeface="MS Mincho" pitchFamily="49" charset="-128"/>
                <a:ea typeface="MS Mincho" pitchFamily="49" charset="-128"/>
                <a:cs typeface="Times New Roman" pitchFamily="18" charset="0"/>
              </a:rPr>
              <a:t>（ネット上の記事による整理された）</a:t>
            </a:r>
            <a:endParaRPr kumimoji="0" lang="ja-JP"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3" name="矩形 12"/>
          <p:cNvSpPr/>
          <p:nvPr/>
        </p:nvSpPr>
        <p:spPr>
          <a:xfrm>
            <a:off x="611560" y="4149080"/>
            <a:ext cx="7416824"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611560" y="5013176"/>
            <a:ext cx="7416824" cy="10801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4)">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heel(4)">
                                      <p:cBhvr>
                                        <p:cTn id="1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ja-JP" sz="3200" dirty="0">
                <a:latin typeface="MS Mincho" pitchFamily="49" charset="-128"/>
                <a:ea typeface="MS Mincho" pitchFamily="49" charset="-128"/>
              </a:rPr>
              <a:t>先行</a:t>
            </a:r>
            <a:r>
              <a:rPr lang="ja-JP" altLang="ja-JP" sz="3200" dirty="0" smtClean="0">
                <a:latin typeface="MS Mincho" pitchFamily="49" charset="-128"/>
                <a:ea typeface="MS Mincho" pitchFamily="49" charset="-128"/>
              </a:rPr>
              <a:t>研究</a:t>
            </a:r>
            <a:r>
              <a:rPr lang="ja-JP" altLang="en-US" sz="3200" dirty="0" smtClean="0">
                <a:latin typeface="MS Mincho" pitchFamily="49" charset="-128"/>
                <a:ea typeface="MS Mincho" pitchFamily="49" charset="-128"/>
              </a:rPr>
              <a:t>ーークラウドに不安を感じた理由</a:t>
            </a:r>
            <a:endParaRPr kumimoji="1" lang="ja-JP" altLang="en-US" sz="3200" dirty="0">
              <a:latin typeface="MS Mincho" pitchFamily="49" charset="-128"/>
              <a:ea typeface="MS Mincho" pitchFamily="49" charset="-128"/>
            </a:endParaRPr>
          </a:p>
        </p:txBody>
      </p:sp>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6" name="テキスト ボックス 5"/>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ja-JP" sz="1400" dirty="0" smtClean="0">
                <a:latin typeface="ＭＳ 明朝" pitchFamily="17" charset="-128"/>
                <a:ea typeface="ＭＳ 明朝" pitchFamily="17" charset="-128"/>
              </a:rPr>
              <a:t>クラウド情報安全性の意識調査と提案</a:t>
            </a:r>
            <a:endParaRPr lang="ja-JP" altLang="en-US" sz="1400" dirty="0">
              <a:latin typeface="ＭＳ 明朝" pitchFamily="17" charset="-128"/>
              <a:ea typeface="ＭＳ 明朝" pitchFamily="17" charset="-128"/>
            </a:endParaRPr>
          </a:p>
        </p:txBody>
      </p:sp>
      <p:pic>
        <p:nvPicPr>
          <p:cNvPr id="7" name="Picture 2" descr="\\disk01\home\s1020610\Desktop\発表\cloud9.jpg"/>
          <p:cNvPicPr>
            <a:picLocks noChangeAspect="1" noChangeArrowheads="1"/>
          </p:cNvPicPr>
          <p:nvPr/>
        </p:nvPicPr>
        <p:blipFill>
          <a:blip r:embed="rId3" cstate="print"/>
          <a:srcRect/>
          <a:stretch>
            <a:fillRect/>
          </a:stretch>
        </p:blipFill>
        <p:spPr bwMode="auto">
          <a:xfrm>
            <a:off x="8244408" y="205757"/>
            <a:ext cx="648072" cy="270915"/>
          </a:xfrm>
          <a:prstGeom prst="rect">
            <a:avLst/>
          </a:prstGeom>
          <a:noFill/>
        </p:spPr>
      </p:pic>
      <p:pic>
        <p:nvPicPr>
          <p:cNvPr id="8" name="图片 1"/>
          <p:cNvPicPr/>
          <p:nvPr/>
        </p:nvPicPr>
        <p:blipFill>
          <a:blip r:embed="rId4" cstate="print"/>
          <a:srcRect/>
          <a:stretch>
            <a:fillRect/>
          </a:stretch>
        </p:blipFill>
        <p:spPr bwMode="auto">
          <a:xfrm>
            <a:off x="179512" y="1700808"/>
            <a:ext cx="5832648" cy="4176464"/>
          </a:xfrm>
          <a:prstGeom prst="rect">
            <a:avLst/>
          </a:prstGeom>
          <a:noFill/>
          <a:ln w="9525">
            <a:noFill/>
            <a:miter lim="800000"/>
            <a:headEnd/>
            <a:tailEnd/>
          </a:ln>
        </p:spPr>
      </p:pic>
      <p:sp>
        <p:nvSpPr>
          <p:cNvPr id="9" name="矩形 8"/>
          <p:cNvSpPr/>
          <p:nvPr/>
        </p:nvSpPr>
        <p:spPr>
          <a:xfrm>
            <a:off x="179512" y="6093296"/>
            <a:ext cx="5904656" cy="307777"/>
          </a:xfrm>
          <a:prstGeom prst="rect">
            <a:avLst/>
          </a:prstGeom>
        </p:spPr>
        <p:txBody>
          <a:bodyPr wrap="square">
            <a:spAutoFit/>
          </a:bodyPr>
          <a:lstStyle/>
          <a:p>
            <a:r>
              <a:rPr lang="ja-JP" altLang="en-US" sz="1400" dirty="0" smtClean="0"/>
              <a:t>（</a:t>
            </a:r>
            <a:r>
              <a:rPr lang="ja-JP" altLang="zh-CN" sz="1400" dirty="0" smtClean="0"/>
              <a:t>野</a:t>
            </a:r>
            <a:r>
              <a:rPr lang="ja-JP" altLang="zh-CN" sz="1400" dirty="0" smtClean="0"/>
              <a:t>村総合研究所（</a:t>
            </a:r>
            <a:r>
              <a:rPr lang="en-US" altLang="zh-CN" sz="1400" dirty="0" smtClean="0"/>
              <a:t>2009</a:t>
            </a:r>
            <a:r>
              <a:rPr lang="ja-JP" altLang="zh-CN" sz="1400" dirty="0" smtClean="0"/>
              <a:t>）</a:t>
            </a:r>
            <a:r>
              <a:rPr lang="ja-JP" altLang="en-US" sz="1400" dirty="0" smtClean="0"/>
              <a:t>、</a:t>
            </a:r>
            <a:r>
              <a:rPr lang="ja-JP" altLang="zh-CN" sz="1400" dirty="0" smtClean="0"/>
              <a:t>企業における情報セキュリティ実態調査</a:t>
            </a:r>
            <a:r>
              <a:rPr lang="ja-JP" altLang="en-US" sz="1400" dirty="0" smtClean="0"/>
              <a:t>より</a:t>
            </a:r>
            <a:r>
              <a:rPr lang="ja-JP" altLang="en-US" sz="1400" dirty="0" smtClean="0"/>
              <a:t>作成）</a:t>
            </a:r>
            <a:endParaRPr lang="zh-CN" altLang="en-US" sz="1400" dirty="0"/>
          </a:p>
        </p:txBody>
      </p:sp>
      <p:grpSp>
        <p:nvGrpSpPr>
          <p:cNvPr id="3" name="组合 16"/>
          <p:cNvGrpSpPr/>
          <p:nvPr/>
        </p:nvGrpSpPr>
        <p:grpSpPr>
          <a:xfrm>
            <a:off x="6228184" y="1700808"/>
            <a:ext cx="2771800" cy="1656184"/>
            <a:chOff x="6732240" y="1700808"/>
            <a:chExt cx="2411760" cy="1656184"/>
          </a:xfrm>
        </p:grpSpPr>
        <p:sp>
          <p:nvSpPr>
            <p:cNvPr id="13" name="矩形 12"/>
            <p:cNvSpPr/>
            <p:nvPr/>
          </p:nvSpPr>
          <p:spPr>
            <a:xfrm>
              <a:off x="6732240" y="1700808"/>
              <a:ext cx="24117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latin typeface="MS Mincho" pitchFamily="49" charset="-128"/>
                  <a:ea typeface="MS Mincho" pitchFamily="49" charset="-128"/>
                </a:rPr>
                <a:t>監査</a:t>
              </a:r>
              <a:endParaRPr lang="zh-CN" altLang="en-US" b="1" dirty="0">
                <a:latin typeface="MS Mincho" pitchFamily="49" charset="-128"/>
                <a:ea typeface="MS Mincho" pitchFamily="49" charset="-128"/>
              </a:endParaRPr>
            </a:p>
          </p:txBody>
        </p:sp>
        <p:sp>
          <p:nvSpPr>
            <p:cNvPr id="14" name="矩形 13"/>
            <p:cNvSpPr/>
            <p:nvPr/>
          </p:nvSpPr>
          <p:spPr>
            <a:xfrm>
              <a:off x="6732240" y="2132856"/>
              <a:ext cx="24117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latin typeface="MS Mincho" pitchFamily="49" charset="-128"/>
                  <a:ea typeface="MS Mincho" pitchFamily="49" charset="-128"/>
                </a:rPr>
                <a:t>事業継続性</a:t>
              </a:r>
              <a:endParaRPr lang="zh-CN" altLang="en-US" b="1" dirty="0">
                <a:latin typeface="MS Mincho" pitchFamily="49" charset="-128"/>
                <a:ea typeface="MS Mincho" pitchFamily="49" charset="-128"/>
              </a:endParaRPr>
            </a:p>
          </p:txBody>
        </p:sp>
        <p:sp>
          <p:nvSpPr>
            <p:cNvPr id="15" name="矩形 14"/>
            <p:cNvSpPr/>
            <p:nvPr/>
          </p:nvSpPr>
          <p:spPr>
            <a:xfrm>
              <a:off x="6732240" y="2564904"/>
              <a:ext cx="24117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latin typeface="MS Mincho" pitchFamily="49" charset="-128"/>
                  <a:ea typeface="MS Mincho" pitchFamily="49" charset="-128"/>
                </a:rPr>
                <a:t>情報セキュリティ対策</a:t>
              </a:r>
              <a:endParaRPr lang="zh-CN" altLang="en-US" b="1" dirty="0">
                <a:latin typeface="MS Mincho" pitchFamily="49" charset="-128"/>
                <a:ea typeface="MS Mincho" pitchFamily="49" charset="-128"/>
              </a:endParaRPr>
            </a:p>
          </p:txBody>
        </p:sp>
        <p:sp>
          <p:nvSpPr>
            <p:cNvPr id="16" name="矩形 15"/>
            <p:cNvSpPr/>
            <p:nvPr/>
          </p:nvSpPr>
          <p:spPr>
            <a:xfrm>
              <a:off x="6732240" y="2996952"/>
              <a:ext cx="24117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latin typeface="MS Mincho" pitchFamily="49" charset="-128"/>
                  <a:ea typeface="MS Mincho" pitchFamily="49" charset="-128"/>
                </a:rPr>
                <a:t>プライバシー</a:t>
              </a:r>
              <a:endParaRPr lang="zh-CN" altLang="en-US" b="1" dirty="0">
                <a:latin typeface="MS Mincho" pitchFamily="49" charset="-128"/>
                <a:ea typeface="MS Mincho" pitchFamily="49" charset="-128"/>
              </a:endParaRPr>
            </a:p>
          </p:txBody>
        </p:sp>
      </p:grpSp>
      <p:pic>
        <p:nvPicPr>
          <p:cNvPr id="18" name="図 1"/>
          <p:cNvPicPr/>
          <p:nvPr/>
        </p:nvPicPr>
        <p:blipFill>
          <a:blip r:embed="rId5" cstate="print"/>
          <a:srcRect/>
          <a:stretch>
            <a:fillRect/>
          </a:stretch>
        </p:blipFill>
        <p:spPr bwMode="auto">
          <a:xfrm>
            <a:off x="6047226" y="3429000"/>
            <a:ext cx="2989270" cy="2601452"/>
          </a:xfrm>
          <a:prstGeom prst="rect">
            <a:avLst/>
          </a:prstGeom>
          <a:noFill/>
          <a:ln w="9525">
            <a:noFill/>
            <a:miter lim="800000"/>
            <a:headEnd/>
            <a:tailEnd/>
          </a:ln>
        </p:spPr>
      </p:pic>
      <p:sp>
        <p:nvSpPr>
          <p:cNvPr id="19" name="右箭头 18"/>
          <p:cNvSpPr/>
          <p:nvPr/>
        </p:nvSpPr>
        <p:spPr>
          <a:xfrm>
            <a:off x="5724128" y="2276872"/>
            <a:ext cx="504056"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6012160" y="6021288"/>
            <a:ext cx="3416320" cy="369332"/>
          </a:xfrm>
          <a:prstGeom prst="rect">
            <a:avLst/>
          </a:prstGeom>
        </p:spPr>
        <p:txBody>
          <a:bodyPr wrap="none">
            <a:spAutoFit/>
          </a:bodyPr>
          <a:lstStyle/>
          <a:p>
            <a:r>
              <a:rPr lang="ja-JP" altLang="zh-CN" dirty="0" smtClean="0">
                <a:latin typeface="MS Mincho" pitchFamily="49" charset="-128"/>
                <a:ea typeface="MS Mincho" pitchFamily="49" charset="-128"/>
              </a:rPr>
              <a:t>（</a:t>
            </a:r>
            <a:r>
              <a:rPr lang="en-US" altLang="zh-CN" dirty="0" smtClean="0">
                <a:latin typeface="MS Mincho" pitchFamily="49" charset="-128"/>
                <a:ea typeface="MS Mincho" pitchFamily="49" charset="-128"/>
              </a:rPr>
              <a:t>http://www.nec.co.jp</a:t>
            </a:r>
            <a:r>
              <a:rPr lang="ja-JP" altLang="zh-CN" dirty="0" smtClean="0">
                <a:latin typeface="MS Mincho" pitchFamily="49" charset="-128"/>
                <a:ea typeface="MS Mincho" pitchFamily="49" charset="-128"/>
              </a:rPr>
              <a:t>から）</a:t>
            </a:r>
            <a:endParaRPr lang="zh-CN" altLang="en-US" dirty="0">
              <a:latin typeface="MS Mincho" pitchFamily="49" charset="-128"/>
              <a:ea typeface="MS Mincho"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sz="3200" dirty="0" smtClean="0">
                <a:latin typeface="MS Mincho" pitchFamily="49" charset="-128"/>
                <a:ea typeface="MS Mincho" pitchFamily="49" charset="-128"/>
              </a:rPr>
              <a:t>インタビュー調査による</a:t>
            </a:r>
            <a:r>
              <a:rPr lang="en-US" altLang="ja-JP" sz="3200" dirty="0" smtClean="0">
                <a:latin typeface="MS Mincho" pitchFamily="49" charset="-128"/>
                <a:ea typeface="MS Mincho" pitchFamily="49" charset="-128"/>
              </a:rPr>
              <a:t/>
            </a:r>
            <a:br>
              <a:rPr lang="en-US" altLang="ja-JP" sz="3200" dirty="0" smtClean="0">
                <a:latin typeface="MS Mincho" pitchFamily="49" charset="-128"/>
                <a:ea typeface="MS Mincho" pitchFamily="49" charset="-128"/>
              </a:rPr>
            </a:br>
            <a:r>
              <a:rPr lang="ja-JP" altLang="en-US" sz="3200" dirty="0" smtClean="0">
                <a:latin typeface="MS Mincho" pitchFamily="49" charset="-128"/>
                <a:ea typeface="MS Mincho" pitchFamily="49" charset="-128"/>
              </a:rPr>
              <a:t>　　　　　　　　　主要な情報安全性問題</a:t>
            </a:r>
            <a:endParaRPr kumimoji="1" lang="ja-JP" altLang="en-US" sz="3200" dirty="0">
              <a:latin typeface="MS Mincho" pitchFamily="49" charset="-128"/>
              <a:ea typeface="MS Mincho" pitchFamily="49" charset="-128"/>
            </a:endParaRPr>
          </a:p>
        </p:txBody>
      </p:sp>
      <p:sp>
        <p:nvSpPr>
          <p:cNvPr id="3" name="コンテンツ プレースホルダ 2"/>
          <p:cNvSpPr>
            <a:spLocks noGrp="1"/>
          </p:cNvSpPr>
          <p:nvPr>
            <p:ph idx="1"/>
          </p:nvPr>
        </p:nvSpPr>
        <p:spPr/>
        <p:txBody>
          <a:bodyPr/>
          <a:lstStyle/>
          <a:p>
            <a:endParaRPr kumimoji="1" lang="en-US" altLang="ja-JP" sz="2800" dirty="0" smtClean="0">
              <a:latin typeface="ＭＳ 明朝" pitchFamily="17" charset="-128"/>
              <a:ea typeface="ＭＳ 明朝" pitchFamily="17" charset="-128"/>
            </a:endParaRPr>
          </a:p>
          <a:p>
            <a:endParaRPr lang="en-US" altLang="ja-JP" sz="2800" dirty="0" smtClean="0"/>
          </a:p>
          <a:p>
            <a:endParaRPr kumimoji="1" lang="ja-JP" altLang="en-US" sz="2800" dirty="0">
              <a:latin typeface="ＭＳ 明朝" pitchFamily="17" charset="-128"/>
              <a:ea typeface="ＭＳ 明朝" pitchFamily="17" charset="-128"/>
            </a:endParaRPr>
          </a:p>
        </p:txBody>
      </p:sp>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6" name="テキスト ボックス 5"/>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ja-JP" sz="1400" dirty="0" smtClean="0">
                <a:latin typeface="ＭＳ 明朝" pitchFamily="17" charset="-128"/>
                <a:ea typeface="ＭＳ 明朝" pitchFamily="17" charset="-128"/>
              </a:rPr>
              <a:t>クラウド情報安全性の意識調査と提案</a:t>
            </a:r>
            <a:endParaRPr lang="ja-JP" altLang="en-US" sz="1400" dirty="0">
              <a:latin typeface="ＭＳ 明朝" pitchFamily="17" charset="-128"/>
              <a:ea typeface="ＭＳ 明朝" pitchFamily="17" charset="-128"/>
            </a:endParaRPr>
          </a:p>
        </p:txBody>
      </p:sp>
      <p:pic>
        <p:nvPicPr>
          <p:cNvPr id="7"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
        <p:nvSpPr>
          <p:cNvPr id="9" name="コンテンツ プレースホルダ 2"/>
          <p:cNvSpPr txBox="1">
            <a:spLocks/>
          </p:cNvSpPr>
          <p:nvPr/>
        </p:nvSpPr>
        <p:spPr>
          <a:xfrm>
            <a:off x="609600" y="17526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ja-JP" altLang="en-US" sz="2800" dirty="0" smtClean="0">
                <a:latin typeface="MS Mincho" pitchFamily="49" charset="-128"/>
                <a:ea typeface="MS Mincho" pitchFamily="49" charset="-128"/>
              </a:rPr>
              <a:t>プライバシーに関する法律と規制</a:t>
            </a:r>
            <a:endParaRPr lang="en-US" altLang="ja-JP" sz="2800" dirty="0" smtClean="0">
              <a:latin typeface="MS Mincho" pitchFamily="49" charset="-128"/>
              <a:ea typeface="MS Mincho" pitchFamily="49" charset="-128"/>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ja-JP" sz="2800" b="0" i="0" u="none" strike="noStrike" kern="1200" cap="none" spc="0" normalizeH="0" baseline="0" noProof="0" dirty="0" smtClean="0">
              <a:ln>
                <a:noFill/>
              </a:ln>
              <a:solidFill>
                <a:schemeClr val="tx1"/>
              </a:solidFill>
              <a:effectLst/>
              <a:uLnTx/>
              <a:uFillTx/>
              <a:latin typeface="MS Mincho" pitchFamily="49" charset="-128"/>
              <a:ea typeface="MS Mincho" pitchFamily="49" charset="-128"/>
            </a:endParaRPr>
          </a:p>
          <a:p>
            <a:pPr marL="342900" lvl="0" indent="-342900">
              <a:spcBef>
                <a:spcPct val="20000"/>
              </a:spcBef>
              <a:buFont typeface="Arial" pitchFamily="34" charset="0"/>
              <a:buChar char="•"/>
            </a:pPr>
            <a:r>
              <a:rPr lang="ja-JP" altLang="zh-CN" sz="2800" dirty="0" smtClean="0">
                <a:latin typeface="MS Mincho" pitchFamily="49" charset="-128"/>
                <a:ea typeface="MS Mincho" pitchFamily="49" charset="-128"/>
              </a:rPr>
              <a:t>監査とコンプライアンス</a:t>
            </a:r>
            <a:endParaRPr lang="en-US" altLang="ja-JP" sz="2800" dirty="0" smtClean="0">
              <a:latin typeface="MS Mincho" pitchFamily="49" charset="-128"/>
              <a:ea typeface="MS Mincho" pitchFamily="49" charset="-128"/>
            </a:endParaRPr>
          </a:p>
          <a:p>
            <a:pPr marL="342900" lvl="0" indent="-342900">
              <a:spcBef>
                <a:spcPct val="20000"/>
              </a:spcBef>
              <a:buFont typeface="Arial" pitchFamily="34" charset="0"/>
              <a:buChar char="•"/>
            </a:pPr>
            <a:endParaRPr kumimoji="1" lang="en-US" altLang="ja-JP" sz="2800" b="0" i="0" u="none" strike="noStrike" kern="1200" cap="none" spc="0" normalizeH="0" baseline="0" noProof="0" dirty="0" smtClean="0">
              <a:ln>
                <a:noFill/>
              </a:ln>
              <a:solidFill>
                <a:schemeClr val="tx1"/>
              </a:solidFill>
              <a:effectLst/>
              <a:uLnTx/>
              <a:uFillTx/>
              <a:latin typeface="MS Mincho" pitchFamily="49" charset="-128"/>
              <a:ea typeface="MS Mincho" pitchFamily="49" charset="-128"/>
            </a:endParaRPr>
          </a:p>
          <a:p>
            <a:pPr marL="342900" lvl="0" indent="-342900">
              <a:spcBef>
                <a:spcPct val="20000"/>
              </a:spcBef>
              <a:buFont typeface="Arial" pitchFamily="34" charset="0"/>
              <a:buChar char="•"/>
            </a:pPr>
            <a:r>
              <a:rPr lang="ja-JP" altLang="zh-CN" sz="2800" dirty="0" smtClean="0">
                <a:latin typeface="MS Mincho" pitchFamily="49" charset="-128"/>
                <a:ea typeface="MS Mincho" pitchFamily="49" charset="-128"/>
              </a:rPr>
              <a:t>情報のセキュリティ</a:t>
            </a:r>
            <a:endParaRPr lang="en-US" altLang="ja-JP" sz="2800" dirty="0" smtClean="0">
              <a:latin typeface="MS Mincho" pitchFamily="49" charset="-128"/>
              <a:ea typeface="MS Mincho" pitchFamily="49" charset="-128"/>
            </a:endParaRPr>
          </a:p>
          <a:p>
            <a:pPr marL="342900" lvl="0" indent="-342900">
              <a:spcBef>
                <a:spcPct val="20000"/>
              </a:spcBef>
              <a:buFont typeface="Arial" pitchFamily="34" charset="0"/>
              <a:buChar char="•"/>
            </a:pPr>
            <a:endParaRPr kumimoji="1" lang="en-US" altLang="ja-JP" sz="2800" b="0" i="0" u="none" strike="noStrike" kern="1200" cap="none" spc="0" normalizeH="0" baseline="0" noProof="0" dirty="0" smtClean="0">
              <a:ln>
                <a:noFill/>
              </a:ln>
              <a:solidFill>
                <a:schemeClr val="tx1"/>
              </a:solidFill>
              <a:effectLst/>
              <a:uLnTx/>
              <a:uFillTx/>
              <a:latin typeface="MS Mincho" pitchFamily="49" charset="-128"/>
              <a:ea typeface="MS Mincho" pitchFamily="49" charset="-128"/>
            </a:endParaRPr>
          </a:p>
          <a:p>
            <a:pPr marL="342900" lvl="0" indent="-342900">
              <a:spcBef>
                <a:spcPct val="20000"/>
              </a:spcBef>
              <a:buFont typeface="Arial" pitchFamily="34" charset="0"/>
              <a:buChar char="•"/>
            </a:pPr>
            <a:r>
              <a:rPr lang="ja-JP" altLang="zh-CN" sz="2800" dirty="0" smtClean="0">
                <a:latin typeface="MS Mincho" pitchFamily="49" charset="-128"/>
                <a:ea typeface="MS Mincho" pitchFamily="49" charset="-128"/>
              </a:rPr>
              <a:t>事業継続性と標準化</a:t>
            </a:r>
            <a:endParaRPr kumimoji="1" lang="en-US" altLang="ja-JP" sz="2800" b="0" i="0" u="none" strike="noStrike" kern="1200" cap="none" spc="0" normalizeH="0" baseline="0" noProof="0" dirty="0" smtClean="0">
              <a:ln>
                <a:noFill/>
              </a:ln>
              <a:solidFill>
                <a:schemeClr val="tx1"/>
              </a:solidFill>
              <a:effectLst/>
              <a:uLnTx/>
              <a:uFillTx/>
              <a:latin typeface="MS Mincho" pitchFamily="49" charset="-128"/>
              <a:ea typeface="MS Mincho" pitchFamily="49" charset="-128"/>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ja-JP" sz="2800" b="0" i="0" u="none" strike="noStrike" kern="1200" cap="none" spc="0" normalizeH="0" baseline="0" noProof="0" dirty="0" smtClean="0">
              <a:ln>
                <a:noFill/>
              </a:ln>
              <a:solidFill>
                <a:schemeClr val="tx1"/>
              </a:solidFill>
              <a:effectLst/>
              <a:uLnTx/>
              <a:uFillTx/>
              <a:latin typeface="MS Mincho" pitchFamily="49" charset="-128"/>
              <a:ea typeface="MS Mincho" pitchFamily="49" charset="-128"/>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2800" b="0" i="0" u="none" strike="noStrike" kern="1200" cap="none" spc="0" normalizeH="0" baseline="0" noProof="0" dirty="0">
              <a:ln>
                <a:noFill/>
              </a:ln>
              <a:solidFill>
                <a:schemeClr val="tx1"/>
              </a:solidFill>
              <a:effectLst/>
              <a:uLnTx/>
              <a:uFillTx/>
              <a:latin typeface="MS Mincho" pitchFamily="49" charset="-128"/>
              <a:ea typeface="MS Mincho" pitchFamily="49"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lvl="0" algn="l"/>
            <a:r>
              <a:rPr lang="ja-JP" altLang="en-US" sz="3200" dirty="0" smtClean="0">
                <a:latin typeface="MS Mincho" pitchFamily="49" charset="-128"/>
                <a:ea typeface="MS Mincho" pitchFamily="49" charset="-128"/>
              </a:rPr>
              <a:t>プライバシーに関する法律と規制</a:t>
            </a:r>
            <a:endParaRPr kumimoji="1" lang="ja-JP" altLang="en-US" sz="3200" dirty="0">
              <a:latin typeface="MS Mincho" pitchFamily="49" charset="-128"/>
              <a:ea typeface="MS Mincho" pitchFamily="49" charset="-128"/>
            </a:endParaRPr>
          </a:p>
        </p:txBody>
      </p:sp>
      <p:sp>
        <p:nvSpPr>
          <p:cNvPr id="3" name="コンテンツ プレースホルダ 2"/>
          <p:cNvSpPr>
            <a:spLocks noGrp="1"/>
          </p:cNvSpPr>
          <p:nvPr>
            <p:ph idx="1"/>
          </p:nvPr>
        </p:nvSpPr>
        <p:spPr/>
        <p:txBody>
          <a:bodyPr>
            <a:normAutofit/>
          </a:bodyPr>
          <a:lstStyle/>
          <a:p>
            <a:pPr>
              <a:buNone/>
            </a:pPr>
            <a:endParaRPr lang="en-US" altLang="ja-JP" sz="2800" dirty="0" smtClean="0">
              <a:latin typeface="MS Mincho" pitchFamily="49" charset="-128"/>
              <a:ea typeface="MS Mincho" pitchFamily="49" charset="-128"/>
            </a:endParaRPr>
          </a:p>
          <a:p>
            <a:endParaRPr lang="en-US" altLang="ja-JP" sz="2800" dirty="0" smtClean="0">
              <a:latin typeface="MS Mincho" pitchFamily="49" charset="-128"/>
              <a:ea typeface="MS Mincho" pitchFamily="49" charset="-128"/>
            </a:endParaRPr>
          </a:p>
          <a:p>
            <a:r>
              <a:rPr lang="ja-JP" altLang="zh-CN" sz="2800" dirty="0" smtClean="0">
                <a:latin typeface="MS Mincho" pitchFamily="49" charset="-128"/>
                <a:ea typeface="MS Mincho" pitchFamily="49" charset="-128"/>
              </a:rPr>
              <a:t>アメリカの愛国者法</a:t>
            </a:r>
            <a:r>
              <a:rPr lang="ja-JP" altLang="en-US" sz="2800" dirty="0" smtClean="0">
                <a:latin typeface="MS Mincho" pitchFamily="49" charset="-128"/>
                <a:ea typeface="MS Mincho" pitchFamily="49" charset="-128"/>
              </a:rPr>
              <a:t>による事例</a:t>
            </a:r>
            <a:endParaRPr lang="en-US" altLang="zh-CN" sz="2800" i="1" dirty="0" smtClean="0">
              <a:latin typeface="MS Mincho" pitchFamily="49" charset="-128"/>
              <a:ea typeface="MS Mincho" pitchFamily="49" charset="-128"/>
            </a:endParaRPr>
          </a:p>
          <a:p>
            <a:pPr>
              <a:buNone/>
            </a:pPr>
            <a:r>
              <a:rPr lang="ja-JP" altLang="en-US" sz="2800" i="1" dirty="0" smtClean="0">
                <a:latin typeface="MS Mincho" pitchFamily="49" charset="-128"/>
                <a:ea typeface="MS Mincho" pitchFamily="49" charset="-128"/>
              </a:rPr>
              <a:t>　ーー</a:t>
            </a:r>
            <a:r>
              <a:rPr lang="en-US" altLang="zh-CN" sz="2800" i="1" dirty="0" smtClean="0">
                <a:latin typeface="MS Mincho" pitchFamily="49" charset="-128"/>
                <a:ea typeface="MS Mincho" pitchFamily="49" charset="-128"/>
              </a:rPr>
              <a:t>2009</a:t>
            </a:r>
            <a:r>
              <a:rPr lang="ja-JP" altLang="zh-CN" sz="2800" i="1" dirty="0" smtClean="0">
                <a:latin typeface="MS Mincho" pitchFamily="49" charset="-128"/>
                <a:ea typeface="MS Mincho" pitchFamily="49" charset="-128"/>
              </a:rPr>
              <a:t>年</a:t>
            </a:r>
            <a:r>
              <a:rPr lang="en-US" altLang="zh-CN" sz="2800" i="1" dirty="0" smtClean="0">
                <a:latin typeface="MS Mincho" pitchFamily="49" charset="-128"/>
                <a:ea typeface="MS Mincho" pitchFamily="49" charset="-128"/>
              </a:rPr>
              <a:t>4</a:t>
            </a:r>
            <a:r>
              <a:rPr lang="ja-JP" altLang="zh-CN" sz="2800" i="1" dirty="0" smtClean="0">
                <a:latin typeface="MS Mincho" pitchFamily="49" charset="-128"/>
                <a:ea typeface="MS Mincho" pitchFamily="49" charset="-128"/>
              </a:rPr>
              <a:t>月にアメリカのテキサス州のデータセンター企業</a:t>
            </a:r>
            <a:r>
              <a:rPr lang="en-US" altLang="zh-CN" sz="2800" i="1" dirty="0" smtClean="0">
                <a:latin typeface="MS Mincho" pitchFamily="49" charset="-128"/>
                <a:ea typeface="MS Mincho" pitchFamily="49" charset="-128"/>
              </a:rPr>
              <a:t>Core IP Networks LLC</a:t>
            </a:r>
            <a:r>
              <a:rPr lang="ja-JP" altLang="zh-CN" sz="2800" i="1" dirty="0" smtClean="0">
                <a:latin typeface="MS Mincho" pitchFamily="49" charset="-128"/>
                <a:ea typeface="MS Mincho" pitchFamily="49" charset="-128"/>
              </a:rPr>
              <a:t>は</a:t>
            </a:r>
            <a:r>
              <a:rPr lang="en-US" altLang="zh-CN" sz="2800" i="1" dirty="0" smtClean="0">
                <a:latin typeface="MS Mincho" pitchFamily="49" charset="-128"/>
                <a:ea typeface="MS Mincho" pitchFamily="49" charset="-128"/>
              </a:rPr>
              <a:t>FBI</a:t>
            </a:r>
            <a:r>
              <a:rPr lang="ja-JP" altLang="zh-CN" sz="2800" i="1" dirty="0" smtClean="0">
                <a:latin typeface="MS Mincho" pitchFamily="49" charset="-128"/>
                <a:ea typeface="MS Mincho" pitchFamily="49" charset="-128"/>
              </a:rPr>
              <a:t>に予告なしに急襲され、全データセンターのシャットダウンを命令された</a:t>
            </a:r>
            <a:endParaRPr kumimoji="1" lang="en-US" altLang="ja-JP" sz="2800" i="1" dirty="0" smtClean="0">
              <a:latin typeface="MS Mincho" pitchFamily="49" charset="-128"/>
              <a:ea typeface="MS Mincho" pitchFamily="49" charset="-128"/>
            </a:endParaRPr>
          </a:p>
          <a:p>
            <a:endParaRPr lang="en-US" altLang="ja-JP" sz="2800" dirty="0" smtClean="0">
              <a:latin typeface="MS Mincho" pitchFamily="49" charset="-128"/>
              <a:ea typeface="MS Mincho" pitchFamily="49" charset="-128"/>
            </a:endParaRPr>
          </a:p>
          <a:p>
            <a:endParaRPr kumimoji="1" lang="ja-JP" altLang="en-US" sz="2800" dirty="0">
              <a:latin typeface="MS Mincho" pitchFamily="49" charset="-128"/>
              <a:ea typeface="MS Mincho" pitchFamily="49" charset="-128"/>
            </a:endParaRPr>
          </a:p>
        </p:txBody>
      </p:sp>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6" name="テキスト ボックス 5"/>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ja-JP" sz="1400" dirty="0" smtClean="0">
                <a:latin typeface="ＭＳ 明朝" pitchFamily="17" charset="-128"/>
                <a:ea typeface="ＭＳ 明朝" pitchFamily="17" charset="-128"/>
              </a:rPr>
              <a:t>クラウド情報安全性の意識調査と提案</a:t>
            </a:r>
            <a:endParaRPr lang="ja-JP" altLang="en-US" sz="1400" dirty="0">
              <a:latin typeface="ＭＳ 明朝" pitchFamily="17" charset="-128"/>
              <a:ea typeface="ＭＳ 明朝" pitchFamily="17" charset="-128"/>
            </a:endParaRPr>
          </a:p>
        </p:txBody>
      </p:sp>
      <p:pic>
        <p:nvPicPr>
          <p:cNvPr id="7" name="Picture 2" descr="\\disk01\home\s1020610\Desktop\発表\cloud9.jpg"/>
          <p:cNvPicPr>
            <a:picLocks noChangeAspect="1" noChangeArrowheads="1"/>
          </p:cNvPicPr>
          <p:nvPr/>
        </p:nvPicPr>
        <p:blipFill>
          <a:blip r:embed="rId3" cstate="print"/>
          <a:srcRect/>
          <a:stretch>
            <a:fillRect/>
          </a:stretch>
        </p:blipFill>
        <p:spPr bwMode="auto">
          <a:xfrm>
            <a:off x="8244408" y="205757"/>
            <a:ext cx="648072" cy="270915"/>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lvl="0" algn="l"/>
            <a:r>
              <a:rPr lang="ja-JP" altLang="en-US" sz="3200" dirty="0" smtClean="0">
                <a:latin typeface="MS Mincho" pitchFamily="49" charset="-128"/>
                <a:ea typeface="MS Mincho" pitchFamily="49" charset="-128"/>
              </a:rPr>
              <a:t>プライバシーに関する法律と規制ー考察</a:t>
            </a:r>
            <a:endParaRPr kumimoji="1" lang="ja-JP" altLang="en-US" sz="3200" dirty="0">
              <a:latin typeface="MS Mincho" pitchFamily="49" charset="-128"/>
              <a:ea typeface="MS Mincho" pitchFamily="49" charset="-128"/>
            </a:endParaRPr>
          </a:p>
        </p:txBody>
      </p:sp>
      <p:sp>
        <p:nvSpPr>
          <p:cNvPr id="3" name="コンテンツ プレースホルダ 2"/>
          <p:cNvSpPr>
            <a:spLocks noGrp="1"/>
          </p:cNvSpPr>
          <p:nvPr>
            <p:ph idx="1"/>
          </p:nvPr>
        </p:nvSpPr>
        <p:spPr/>
        <p:txBody>
          <a:bodyPr>
            <a:normAutofit/>
          </a:bodyPr>
          <a:lstStyle/>
          <a:p>
            <a:r>
              <a:rPr lang="ja-JP" altLang="en-US" sz="2800" dirty="0" smtClean="0">
                <a:latin typeface="MS Mincho" pitchFamily="49" charset="-128"/>
                <a:ea typeface="MS Mincho" pitchFamily="49" charset="-128"/>
              </a:rPr>
              <a:t>クラウドに関する法律と規制の修正</a:t>
            </a:r>
            <a:endParaRPr lang="en-US" altLang="ja-JP" sz="2800" dirty="0" smtClean="0">
              <a:latin typeface="MS Mincho" pitchFamily="49" charset="-128"/>
              <a:ea typeface="MS Mincho" pitchFamily="49" charset="-128"/>
            </a:endParaRPr>
          </a:p>
          <a:p>
            <a:endParaRPr lang="en-US" altLang="ja-JP" sz="2800" dirty="0" smtClean="0">
              <a:latin typeface="MS Mincho" pitchFamily="49" charset="-128"/>
              <a:ea typeface="MS Mincho" pitchFamily="49" charset="-128"/>
            </a:endParaRPr>
          </a:p>
          <a:p>
            <a:r>
              <a:rPr lang="ja-JP" altLang="en-US" sz="2800" dirty="0" smtClean="0">
                <a:latin typeface="MS Mincho" pitchFamily="49" charset="-128"/>
                <a:ea typeface="MS Mincho" pitchFamily="49" charset="-128"/>
              </a:rPr>
              <a:t>利用者がサービス、データセンター適用する法律の確認</a:t>
            </a:r>
            <a:endParaRPr lang="en-US" altLang="ja-JP" sz="2800" dirty="0" smtClean="0">
              <a:latin typeface="MS Mincho" pitchFamily="49" charset="-128"/>
              <a:ea typeface="MS Mincho" pitchFamily="49" charset="-128"/>
            </a:endParaRPr>
          </a:p>
          <a:p>
            <a:endParaRPr lang="en-US" altLang="ja-JP" sz="2800" dirty="0" smtClean="0">
              <a:latin typeface="MS Mincho" pitchFamily="49" charset="-128"/>
              <a:ea typeface="MS Mincho" pitchFamily="49" charset="-128"/>
            </a:endParaRPr>
          </a:p>
          <a:p>
            <a:r>
              <a:rPr lang="ja-JP" altLang="en-US" sz="2800" dirty="0" smtClean="0">
                <a:latin typeface="MS Mincho" pitchFamily="49" charset="-128"/>
                <a:ea typeface="MS Mincho" pitchFamily="49" charset="-128"/>
              </a:rPr>
              <a:t>事業者が法律に関する情報の開示</a:t>
            </a:r>
            <a:endParaRPr lang="en-US" altLang="ja-JP" sz="2800" dirty="0" smtClean="0">
              <a:latin typeface="MS Mincho" pitchFamily="49" charset="-128"/>
              <a:ea typeface="MS Mincho" pitchFamily="49" charset="-128"/>
            </a:endParaRPr>
          </a:p>
          <a:p>
            <a:endParaRPr lang="en-US" altLang="ja-JP" sz="2800" dirty="0" smtClean="0">
              <a:latin typeface="MS Mincho" pitchFamily="49" charset="-128"/>
              <a:ea typeface="MS Mincho" pitchFamily="49" charset="-128"/>
            </a:endParaRPr>
          </a:p>
          <a:p>
            <a:r>
              <a:rPr lang="ja-JP" altLang="zh-CN" sz="2800" dirty="0" smtClean="0">
                <a:latin typeface="MS Mincho" pitchFamily="49" charset="-128"/>
                <a:ea typeface="MS Mincho" pitchFamily="49" charset="-128"/>
              </a:rPr>
              <a:t>データ保有者の許可の上で第三者へのデータの転送</a:t>
            </a:r>
            <a:endParaRPr lang="en-US" altLang="ja-JP" sz="2800" dirty="0" smtClean="0">
              <a:latin typeface="MS Mincho" pitchFamily="49" charset="-128"/>
              <a:ea typeface="MS Mincho" pitchFamily="49" charset="-128"/>
            </a:endParaRPr>
          </a:p>
          <a:p>
            <a:endParaRPr kumimoji="1" lang="ja-JP" altLang="en-US" sz="2800" dirty="0">
              <a:latin typeface="MS Mincho" pitchFamily="49" charset="-128"/>
              <a:ea typeface="MS Mincho" pitchFamily="49" charset="-128"/>
            </a:endParaRPr>
          </a:p>
        </p:txBody>
      </p:sp>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6" name="テキスト ボックス 5"/>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ja-JP" sz="1400" dirty="0" smtClean="0">
                <a:latin typeface="ＭＳ 明朝" pitchFamily="17" charset="-128"/>
                <a:ea typeface="ＭＳ 明朝" pitchFamily="17" charset="-128"/>
              </a:rPr>
              <a:t>クラウド情報安全性の意識調査と提案</a:t>
            </a:r>
            <a:endParaRPr lang="ja-JP" altLang="en-US" sz="1400" dirty="0">
              <a:latin typeface="ＭＳ 明朝" pitchFamily="17" charset="-128"/>
              <a:ea typeface="ＭＳ 明朝" pitchFamily="17" charset="-128"/>
            </a:endParaRPr>
          </a:p>
        </p:txBody>
      </p:sp>
      <p:pic>
        <p:nvPicPr>
          <p:cNvPr id="7"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lvl="0" algn="l"/>
            <a:r>
              <a:rPr lang="ja-JP" altLang="zh-CN" sz="3200" dirty="0" smtClean="0">
                <a:latin typeface="MS Mincho" pitchFamily="49" charset="-128"/>
                <a:ea typeface="MS Mincho" pitchFamily="49" charset="-128"/>
              </a:rPr>
              <a:t>監査とコンプライアンス</a:t>
            </a:r>
            <a:endParaRPr kumimoji="1" lang="ja-JP" altLang="en-US" sz="3200" dirty="0">
              <a:latin typeface="MS Mincho" pitchFamily="49" charset="-128"/>
              <a:ea typeface="MS Mincho" pitchFamily="49" charset="-128"/>
            </a:endParaRPr>
          </a:p>
        </p:txBody>
      </p:sp>
      <p:sp>
        <p:nvSpPr>
          <p:cNvPr id="3" name="コンテンツ プレースホルダ 2"/>
          <p:cNvSpPr>
            <a:spLocks noGrp="1"/>
          </p:cNvSpPr>
          <p:nvPr>
            <p:ph idx="1"/>
          </p:nvPr>
        </p:nvSpPr>
        <p:spPr/>
        <p:txBody>
          <a:bodyPr/>
          <a:lstStyle/>
          <a:p>
            <a:endParaRPr lang="en-US" altLang="ja-JP" sz="2800" i="1" dirty="0" smtClean="0">
              <a:latin typeface="MS Mincho" pitchFamily="49" charset="-128"/>
              <a:ea typeface="MS Mincho" pitchFamily="49" charset="-128"/>
            </a:endParaRPr>
          </a:p>
          <a:p>
            <a:r>
              <a:rPr lang="ja-JP" altLang="zh-CN" sz="2800" dirty="0" smtClean="0"/>
              <a:t>ほぼすべでの</a:t>
            </a:r>
            <a:r>
              <a:rPr lang="ja-JP" altLang="en-US" sz="2800" dirty="0" smtClean="0"/>
              <a:t>アウトソー</a:t>
            </a:r>
            <a:r>
              <a:rPr lang="ja-JP" altLang="en-US" sz="2800" dirty="0" smtClean="0"/>
              <a:t>ス</a:t>
            </a:r>
            <a:r>
              <a:rPr lang="ja-JP" altLang="zh-CN" sz="2800" dirty="0" smtClean="0"/>
              <a:t>システムにも</a:t>
            </a:r>
            <a:r>
              <a:rPr lang="ja-JP" altLang="zh-CN" sz="2800" dirty="0" smtClean="0"/>
              <a:t>当てはまる問題</a:t>
            </a:r>
            <a:endParaRPr kumimoji="1" lang="en-US" altLang="ja-JP" sz="2800" dirty="0" smtClean="0">
              <a:latin typeface="MS Mincho" pitchFamily="49" charset="-128"/>
              <a:ea typeface="MS Mincho" pitchFamily="49" charset="-128"/>
            </a:endParaRPr>
          </a:p>
          <a:p>
            <a:endParaRPr lang="en-US" altLang="ja-JP" sz="2800" dirty="0" smtClean="0">
              <a:latin typeface="MS Mincho" pitchFamily="49" charset="-128"/>
              <a:ea typeface="MS Mincho" pitchFamily="49" charset="-128"/>
            </a:endParaRPr>
          </a:p>
          <a:p>
            <a:r>
              <a:rPr lang="ja-JP" altLang="zh-CN" sz="2800" dirty="0" smtClean="0"/>
              <a:t>クラウド</a:t>
            </a:r>
            <a:r>
              <a:rPr lang="ja-JP" altLang="en-US" sz="2800" dirty="0" smtClean="0"/>
              <a:t>において</a:t>
            </a:r>
            <a:r>
              <a:rPr lang="ja-JP" altLang="zh-CN" sz="2800" dirty="0" smtClean="0"/>
              <a:t>、</a:t>
            </a:r>
            <a:r>
              <a:rPr lang="ja-JP" altLang="zh-CN" sz="2800" dirty="0" smtClean="0"/>
              <a:t>特別な</a:t>
            </a:r>
            <a:r>
              <a:rPr lang="ja-JP" altLang="zh-CN" sz="2800" dirty="0" smtClean="0"/>
              <a:t>部分</a:t>
            </a:r>
            <a:r>
              <a:rPr lang="ja-JP" altLang="en-US" sz="2800" dirty="0" smtClean="0"/>
              <a:t>がある</a:t>
            </a:r>
            <a:endParaRPr lang="en-US" altLang="ja-JP" sz="2800" dirty="0" smtClean="0">
              <a:latin typeface="MS Mincho" pitchFamily="49" charset="-128"/>
              <a:ea typeface="MS Mincho" pitchFamily="49" charset="-128"/>
            </a:endParaRPr>
          </a:p>
          <a:p>
            <a:pPr>
              <a:buNone/>
            </a:pPr>
            <a:r>
              <a:rPr lang="ja-JP" altLang="en-US" sz="2800" dirty="0" smtClean="0">
                <a:latin typeface="MS Mincho" pitchFamily="49" charset="-128"/>
                <a:ea typeface="MS Mincho" pitchFamily="49" charset="-128"/>
              </a:rPr>
              <a:t>　　ー</a:t>
            </a:r>
            <a:r>
              <a:rPr lang="ja-JP" altLang="zh-CN" sz="2800" dirty="0" smtClean="0"/>
              <a:t>分散処</a:t>
            </a:r>
            <a:r>
              <a:rPr lang="ja-JP" altLang="zh-CN" sz="2800" dirty="0" smtClean="0"/>
              <a:t>理</a:t>
            </a:r>
            <a:r>
              <a:rPr lang="ja-JP" altLang="en-US" sz="2800" dirty="0" smtClean="0"/>
              <a:t>などによる監査が難しい</a:t>
            </a:r>
            <a:endParaRPr lang="en-US" altLang="ja-JP" sz="2800" dirty="0" smtClean="0"/>
          </a:p>
          <a:p>
            <a:pPr>
              <a:buNone/>
            </a:pPr>
            <a:r>
              <a:rPr kumimoji="1" lang="ja-JP" altLang="en-US" sz="2800" dirty="0" smtClean="0">
                <a:latin typeface="MS Mincho" pitchFamily="49" charset="-128"/>
                <a:ea typeface="MS Mincho" pitchFamily="49" charset="-128"/>
              </a:rPr>
              <a:t>　</a:t>
            </a:r>
            <a:r>
              <a:rPr lang="ja-JP" altLang="en-US" sz="2800" dirty="0" smtClean="0">
                <a:latin typeface="MS Mincho" pitchFamily="49" charset="-128"/>
                <a:ea typeface="MS Mincho" pitchFamily="49" charset="-128"/>
              </a:rPr>
              <a:t>　</a:t>
            </a:r>
            <a:r>
              <a:rPr lang="ja-JP" altLang="en-US" sz="2800" dirty="0" smtClean="0">
                <a:latin typeface="MS Mincho" pitchFamily="49" charset="-128"/>
                <a:ea typeface="MS Mincho" pitchFamily="49" charset="-128"/>
              </a:rPr>
              <a:t>ー</a:t>
            </a:r>
            <a:r>
              <a:rPr lang="ja-JP" altLang="en-US" sz="2800" dirty="0" smtClean="0">
                <a:latin typeface="MS Mincho" pitchFamily="49" charset="-128"/>
                <a:ea typeface="MS Mincho" pitchFamily="49" charset="-128"/>
              </a:rPr>
              <a:t>法律も規制も十分に対応</a:t>
            </a:r>
            <a:r>
              <a:rPr lang="ja-JP" altLang="en-US" sz="2800" dirty="0" smtClean="0">
                <a:latin typeface="MS Mincho" pitchFamily="49" charset="-128"/>
                <a:ea typeface="MS Mincho" pitchFamily="49" charset="-128"/>
              </a:rPr>
              <a:t>できていない</a:t>
            </a:r>
            <a:endParaRPr kumimoji="1" lang="ja-JP" altLang="en-US" sz="2800" dirty="0">
              <a:latin typeface="MS Mincho" pitchFamily="49" charset="-128"/>
              <a:ea typeface="MS Mincho" pitchFamily="49" charset="-128"/>
            </a:endParaRPr>
          </a:p>
        </p:txBody>
      </p:sp>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6" name="テキスト ボックス 5"/>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ja-JP" sz="1400" dirty="0" smtClean="0">
                <a:latin typeface="ＭＳ 明朝" pitchFamily="17" charset="-128"/>
                <a:ea typeface="ＭＳ 明朝" pitchFamily="17" charset="-128"/>
              </a:rPr>
              <a:t>クラウド情報安全性の意識調査と提案</a:t>
            </a:r>
            <a:endParaRPr lang="ja-JP" altLang="en-US" sz="1400" dirty="0">
              <a:latin typeface="ＭＳ 明朝" pitchFamily="17" charset="-128"/>
              <a:ea typeface="ＭＳ 明朝" pitchFamily="17" charset="-128"/>
            </a:endParaRPr>
          </a:p>
        </p:txBody>
      </p:sp>
      <p:pic>
        <p:nvPicPr>
          <p:cNvPr id="7"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lvl="0" algn="l"/>
            <a:r>
              <a:rPr lang="ja-JP" altLang="zh-CN" sz="3200" dirty="0" smtClean="0">
                <a:latin typeface="MS Mincho" pitchFamily="49" charset="-128"/>
                <a:ea typeface="MS Mincho" pitchFamily="49" charset="-128"/>
              </a:rPr>
              <a:t>監査とコンプライアンス</a:t>
            </a:r>
            <a:r>
              <a:rPr lang="ja-JP" altLang="en-US" sz="3200" dirty="0" smtClean="0">
                <a:latin typeface="MS Mincho" pitchFamily="49" charset="-128"/>
                <a:ea typeface="MS Mincho" pitchFamily="49" charset="-128"/>
              </a:rPr>
              <a:t>ー考察</a:t>
            </a:r>
            <a:endParaRPr kumimoji="1" lang="ja-JP" altLang="en-US" sz="3200" dirty="0">
              <a:latin typeface="MS Mincho" pitchFamily="49" charset="-128"/>
              <a:ea typeface="MS Mincho" pitchFamily="49" charset="-128"/>
            </a:endParaRPr>
          </a:p>
        </p:txBody>
      </p:sp>
      <p:sp>
        <p:nvSpPr>
          <p:cNvPr id="3" name="コンテンツ プレースホルダ 2"/>
          <p:cNvSpPr>
            <a:spLocks noGrp="1"/>
          </p:cNvSpPr>
          <p:nvPr>
            <p:ph idx="1"/>
          </p:nvPr>
        </p:nvSpPr>
        <p:spPr>
          <a:xfrm>
            <a:off x="457200" y="1600200"/>
            <a:ext cx="8229600" cy="4709120"/>
          </a:xfrm>
        </p:spPr>
        <p:txBody>
          <a:bodyPr>
            <a:normAutofit/>
          </a:bodyPr>
          <a:lstStyle/>
          <a:p>
            <a:r>
              <a:rPr lang="ja-JP" altLang="zh-CN" sz="2800" dirty="0" smtClean="0">
                <a:latin typeface="MS Mincho" pitchFamily="49" charset="-128"/>
                <a:ea typeface="MS Mincho" pitchFamily="49" charset="-128"/>
              </a:rPr>
              <a:t>法律や産業規制</a:t>
            </a:r>
            <a:r>
              <a:rPr lang="ja-JP" altLang="en-US" sz="2800" dirty="0" smtClean="0">
                <a:latin typeface="MS Mincho" pitchFamily="49" charset="-128"/>
                <a:ea typeface="MS Mincho" pitchFamily="49" charset="-128"/>
              </a:rPr>
              <a:t>の</a:t>
            </a:r>
            <a:r>
              <a:rPr lang="ja-JP" altLang="zh-CN" sz="2800" dirty="0" smtClean="0">
                <a:latin typeface="MS Mincho" pitchFamily="49" charset="-128"/>
                <a:ea typeface="MS Mincho" pitchFamily="49" charset="-128"/>
              </a:rPr>
              <a:t>強制的な制約</a:t>
            </a:r>
            <a:endParaRPr lang="en-US" altLang="ja-JP" sz="2800" dirty="0" smtClean="0">
              <a:latin typeface="MS Mincho" pitchFamily="49" charset="-128"/>
              <a:ea typeface="MS Mincho" pitchFamily="49" charset="-128"/>
            </a:endParaRPr>
          </a:p>
          <a:p>
            <a:r>
              <a:rPr lang="ja-JP" altLang="zh-CN" sz="2800" dirty="0" smtClean="0">
                <a:latin typeface="MS Mincho" pitchFamily="49" charset="-128"/>
                <a:ea typeface="MS Mincho" pitchFamily="49" charset="-128"/>
              </a:rPr>
              <a:t>システム要件の定義、監視する部分</a:t>
            </a:r>
            <a:r>
              <a:rPr lang="ja-JP" altLang="en-US" sz="2800" dirty="0" smtClean="0">
                <a:latin typeface="MS Mincho" pitchFamily="49" charset="-128"/>
                <a:ea typeface="MS Mincho" pitchFamily="49" charset="-128"/>
              </a:rPr>
              <a:t>の</a:t>
            </a:r>
            <a:r>
              <a:rPr lang="ja-JP" altLang="zh-CN" sz="2800" dirty="0" smtClean="0">
                <a:latin typeface="MS Mincho" pitchFamily="49" charset="-128"/>
                <a:ea typeface="MS Mincho" pitchFamily="49" charset="-128"/>
              </a:rPr>
              <a:t>決め</a:t>
            </a:r>
            <a:endParaRPr lang="en-US" altLang="ja-JP" sz="2800" dirty="0" smtClean="0">
              <a:latin typeface="MS Mincho" pitchFamily="49" charset="-128"/>
              <a:ea typeface="MS Mincho" pitchFamily="49" charset="-128"/>
            </a:endParaRPr>
          </a:p>
          <a:p>
            <a:r>
              <a:rPr lang="ja-JP" altLang="zh-CN" sz="2800" dirty="0" smtClean="0">
                <a:latin typeface="MS Mincho" pitchFamily="49" charset="-128"/>
                <a:ea typeface="MS Mincho" pitchFamily="49" charset="-128"/>
              </a:rPr>
              <a:t>積極的監査の内容</a:t>
            </a:r>
            <a:r>
              <a:rPr lang="ja-JP" altLang="en-US" sz="2800" dirty="0" smtClean="0">
                <a:latin typeface="MS Mincho" pitchFamily="49" charset="-128"/>
                <a:ea typeface="MS Mincho" pitchFamily="49" charset="-128"/>
              </a:rPr>
              <a:t>の</a:t>
            </a:r>
            <a:r>
              <a:rPr lang="ja-JP" altLang="zh-CN" sz="2800" dirty="0" smtClean="0">
                <a:latin typeface="MS Mincho" pitchFamily="49" charset="-128"/>
                <a:ea typeface="MS Mincho" pitchFamily="49" charset="-128"/>
              </a:rPr>
              <a:t>交渉</a:t>
            </a:r>
            <a:endParaRPr lang="en-US" altLang="ja-JP" sz="2800" dirty="0" smtClean="0">
              <a:latin typeface="MS Mincho" pitchFamily="49" charset="-128"/>
              <a:ea typeface="MS Mincho" pitchFamily="49" charset="-128"/>
            </a:endParaRPr>
          </a:p>
          <a:p>
            <a:r>
              <a:rPr lang="ja-JP" altLang="zh-CN" sz="2800" dirty="0" smtClean="0">
                <a:latin typeface="MS Mincho" pitchFamily="49" charset="-128"/>
                <a:ea typeface="MS Mincho" pitchFamily="49" charset="-128"/>
              </a:rPr>
              <a:t>信頼性が高いサービス事業者の採用</a:t>
            </a:r>
            <a:endParaRPr kumimoji="1" lang="en-US" altLang="ja-JP" sz="2800" dirty="0" smtClean="0">
              <a:latin typeface="MS Mincho" pitchFamily="49" charset="-128"/>
              <a:ea typeface="MS Mincho" pitchFamily="49" charset="-128"/>
            </a:endParaRPr>
          </a:p>
          <a:p>
            <a:r>
              <a:rPr lang="ja-JP" altLang="zh-CN" sz="2800" dirty="0" smtClean="0">
                <a:latin typeface="MS Mincho" pitchFamily="49" charset="-128"/>
                <a:ea typeface="MS Mincho" pitchFamily="49" charset="-128"/>
              </a:rPr>
              <a:t>認定基準や第三者機関の認定</a:t>
            </a:r>
            <a:r>
              <a:rPr lang="ja-JP" altLang="en-US" sz="2800" dirty="0" smtClean="0">
                <a:latin typeface="MS Mincho" pitchFamily="49" charset="-128"/>
                <a:ea typeface="MS Mincho" pitchFamily="49" charset="-128"/>
              </a:rPr>
              <a:t>の</a:t>
            </a:r>
            <a:r>
              <a:rPr lang="ja-JP" altLang="zh-CN" sz="2800" dirty="0" smtClean="0">
                <a:latin typeface="MS Mincho" pitchFamily="49" charset="-128"/>
                <a:ea typeface="MS Mincho" pitchFamily="49" charset="-128"/>
              </a:rPr>
              <a:t>取得</a:t>
            </a:r>
            <a:endParaRPr lang="en-US" altLang="ja-JP" sz="2800" dirty="0" smtClean="0">
              <a:latin typeface="MS Mincho" pitchFamily="49" charset="-128"/>
              <a:ea typeface="MS Mincho" pitchFamily="49" charset="-128"/>
            </a:endParaRPr>
          </a:p>
          <a:p>
            <a:pPr>
              <a:buNone/>
            </a:pPr>
            <a:r>
              <a:rPr kumimoji="1" lang="ja-JP" altLang="en-US" sz="2200" dirty="0" smtClean="0">
                <a:latin typeface="MS Mincho" pitchFamily="49" charset="-128"/>
                <a:ea typeface="MS Mincho" pitchFamily="49" charset="-128"/>
              </a:rPr>
              <a:t>　</a:t>
            </a:r>
            <a:r>
              <a:rPr kumimoji="1" lang="en-US" altLang="ja-JP" sz="2000" dirty="0" smtClean="0">
                <a:latin typeface="MS Mincho" pitchFamily="49" charset="-128"/>
                <a:ea typeface="MS Mincho" pitchFamily="49" charset="-128"/>
              </a:rPr>
              <a:t>SAS 70</a:t>
            </a:r>
            <a:r>
              <a:rPr kumimoji="1" lang="ja-JP" altLang="en-US" sz="2000" dirty="0" smtClean="0">
                <a:latin typeface="MS Mincho" pitchFamily="49" charset="-128"/>
                <a:ea typeface="MS Mincho" pitchFamily="49" charset="-128"/>
              </a:rPr>
              <a:t>　　</a:t>
            </a:r>
            <a:r>
              <a:rPr lang="ja-JP" altLang="zh-CN" sz="2000" dirty="0" smtClean="0">
                <a:latin typeface="MS Mincho" pitchFamily="49" charset="-128"/>
                <a:ea typeface="MS Mincho" pitchFamily="49" charset="-128"/>
              </a:rPr>
              <a:t>顧客の財務諸表監査に関連したサービスを対象とする</a:t>
            </a:r>
            <a:endParaRPr kumimoji="1" lang="en-US" altLang="ja-JP" sz="2000" dirty="0" smtClean="0">
              <a:latin typeface="MS Mincho" pitchFamily="49" charset="-128"/>
              <a:ea typeface="MS Mincho" pitchFamily="49" charset="-128"/>
            </a:endParaRPr>
          </a:p>
          <a:p>
            <a:pPr>
              <a:buNone/>
            </a:pPr>
            <a:r>
              <a:rPr lang="ja-JP" altLang="en-US" sz="2000" dirty="0" smtClean="0">
                <a:latin typeface="MS Mincho" pitchFamily="49" charset="-128"/>
                <a:ea typeface="MS Mincho" pitchFamily="49" charset="-128"/>
              </a:rPr>
              <a:t>　</a:t>
            </a:r>
            <a:r>
              <a:rPr lang="en-US" altLang="ja-JP" sz="2000" dirty="0" err="1" smtClean="0">
                <a:latin typeface="MS Mincho" pitchFamily="49" charset="-128"/>
                <a:ea typeface="MS Mincho" pitchFamily="49" charset="-128"/>
              </a:rPr>
              <a:t>SysTrust</a:t>
            </a:r>
            <a:r>
              <a:rPr lang="ja-JP" altLang="en-US" sz="2000" dirty="0" smtClean="0">
                <a:latin typeface="MS Mincho" pitchFamily="49" charset="-128"/>
                <a:ea typeface="MS Mincho" pitchFamily="49" charset="-128"/>
              </a:rPr>
              <a:t>　</a:t>
            </a:r>
            <a:r>
              <a:rPr lang="ja-JP" altLang="zh-CN" sz="2000" dirty="0" smtClean="0">
                <a:latin typeface="MS Mincho" pitchFamily="49" charset="-128"/>
                <a:ea typeface="MS Mincho" pitchFamily="49" charset="-128"/>
              </a:rPr>
              <a:t>システムの信頼性に対して適用される</a:t>
            </a:r>
            <a:endParaRPr lang="en-US" altLang="ja-JP" sz="2000" dirty="0" smtClean="0">
              <a:latin typeface="MS Mincho" pitchFamily="49" charset="-128"/>
              <a:ea typeface="MS Mincho" pitchFamily="49" charset="-128"/>
            </a:endParaRPr>
          </a:p>
          <a:p>
            <a:pPr>
              <a:buNone/>
            </a:pPr>
            <a:r>
              <a:rPr kumimoji="1" lang="ja-JP" altLang="en-US" sz="2000" dirty="0" smtClean="0">
                <a:latin typeface="MS Mincho" pitchFamily="49" charset="-128"/>
                <a:ea typeface="MS Mincho" pitchFamily="49" charset="-128"/>
              </a:rPr>
              <a:t>　</a:t>
            </a:r>
            <a:r>
              <a:rPr kumimoji="1" lang="en-US" altLang="ja-JP" sz="2000" dirty="0" err="1" smtClean="0">
                <a:latin typeface="MS Mincho" pitchFamily="49" charset="-128"/>
                <a:ea typeface="MS Mincho" pitchFamily="49" charset="-128"/>
              </a:rPr>
              <a:t>WebTrust</a:t>
            </a:r>
            <a:r>
              <a:rPr kumimoji="1" lang="ja-JP" altLang="en-US" sz="2000" dirty="0" smtClean="0">
                <a:latin typeface="MS Mincho" pitchFamily="49" charset="-128"/>
                <a:ea typeface="MS Mincho" pitchFamily="49" charset="-128"/>
              </a:rPr>
              <a:t>　</a:t>
            </a:r>
            <a:r>
              <a:rPr lang="ja-JP" altLang="zh-CN" sz="2000" dirty="0" smtClean="0">
                <a:latin typeface="MS Mincho" pitchFamily="49" charset="-128"/>
                <a:ea typeface="MS Mincho" pitchFamily="49" charset="-128"/>
              </a:rPr>
              <a:t>オンライン</a:t>
            </a:r>
            <a:r>
              <a:rPr lang="en-US" altLang="zh-CN" sz="2000" dirty="0" smtClean="0">
                <a:latin typeface="MS Mincho" pitchFamily="49" charset="-128"/>
                <a:ea typeface="MS Mincho" pitchFamily="49" charset="-128"/>
              </a:rPr>
              <a:t>/e</a:t>
            </a:r>
            <a:r>
              <a:rPr lang="ja-JP" altLang="zh-CN" sz="2000" dirty="0" smtClean="0">
                <a:latin typeface="MS Mincho" pitchFamily="49" charset="-128"/>
                <a:ea typeface="MS Mincho" pitchFamily="49" charset="-128"/>
              </a:rPr>
              <a:t>コマースシステムに対して適用される</a:t>
            </a:r>
            <a:endParaRPr kumimoji="1" lang="en-US" altLang="ja-JP" sz="2000" dirty="0" smtClean="0">
              <a:latin typeface="MS Mincho" pitchFamily="49" charset="-128"/>
              <a:ea typeface="MS Mincho" pitchFamily="49" charset="-128"/>
            </a:endParaRPr>
          </a:p>
          <a:p>
            <a:pPr>
              <a:buNone/>
            </a:pPr>
            <a:r>
              <a:rPr lang="ja-JP" altLang="en-US" sz="2000" dirty="0" smtClean="0">
                <a:latin typeface="MS Mincho" pitchFamily="49" charset="-128"/>
                <a:ea typeface="MS Mincho" pitchFamily="49" charset="-128"/>
              </a:rPr>
              <a:t>　</a:t>
            </a:r>
            <a:r>
              <a:rPr lang="en-US" altLang="ja-JP" sz="2000" dirty="0" smtClean="0">
                <a:latin typeface="MS Mincho" pitchFamily="49" charset="-128"/>
                <a:ea typeface="MS Mincho" pitchFamily="49" charset="-128"/>
              </a:rPr>
              <a:t>ISO27001/27002</a:t>
            </a:r>
            <a:r>
              <a:rPr lang="ja-JP" altLang="en-US" sz="2000" dirty="0" smtClean="0">
                <a:latin typeface="MS Mincho" pitchFamily="49" charset="-128"/>
                <a:ea typeface="MS Mincho" pitchFamily="49" charset="-128"/>
              </a:rPr>
              <a:t>　</a:t>
            </a:r>
            <a:r>
              <a:rPr lang="ja-JP" altLang="zh-CN" sz="2000" dirty="0" smtClean="0">
                <a:latin typeface="MS Mincho" pitchFamily="49" charset="-128"/>
                <a:ea typeface="MS Mincho" pitchFamily="49" charset="-128"/>
              </a:rPr>
              <a:t>組織の</a:t>
            </a:r>
            <a:r>
              <a:rPr lang="en-US" altLang="zh-CN" sz="2000" dirty="0" smtClean="0">
                <a:latin typeface="MS Mincho" pitchFamily="49" charset="-128"/>
                <a:ea typeface="MS Mincho" pitchFamily="49" charset="-128"/>
              </a:rPr>
              <a:t>ISMS</a:t>
            </a:r>
            <a:r>
              <a:rPr lang="ja-JP" altLang="zh-CN" sz="2000" dirty="0" smtClean="0">
                <a:latin typeface="MS Mincho" pitchFamily="49" charset="-128"/>
                <a:ea typeface="MS Mincho" pitchFamily="49" charset="-128"/>
              </a:rPr>
              <a:t>の監査</a:t>
            </a:r>
            <a:endParaRPr kumimoji="1" lang="ja-JP" altLang="en-US" sz="2000" dirty="0">
              <a:latin typeface="MS Mincho" pitchFamily="49" charset="-128"/>
              <a:ea typeface="MS Mincho" pitchFamily="49" charset="-128"/>
            </a:endParaRPr>
          </a:p>
        </p:txBody>
      </p:sp>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6" name="テキスト ボックス 5"/>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ja-JP" sz="1400" dirty="0" smtClean="0">
                <a:latin typeface="ＭＳ 明朝" pitchFamily="17" charset="-128"/>
                <a:ea typeface="ＭＳ 明朝" pitchFamily="17" charset="-128"/>
              </a:rPr>
              <a:t>クラウド情報安全性の意識調査と提案</a:t>
            </a:r>
            <a:endParaRPr lang="ja-JP" altLang="en-US" sz="1400" dirty="0">
              <a:latin typeface="ＭＳ 明朝" pitchFamily="17" charset="-128"/>
              <a:ea typeface="ＭＳ 明朝" pitchFamily="17" charset="-128"/>
            </a:endParaRPr>
          </a:p>
        </p:txBody>
      </p:sp>
      <p:pic>
        <p:nvPicPr>
          <p:cNvPr id="7"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342900" lvl="0" indent="-342900" algn="l">
              <a:spcBef>
                <a:spcPct val="20000"/>
              </a:spcBef>
            </a:pPr>
            <a:r>
              <a:rPr lang="ja-JP" altLang="zh-CN" sz="3200" dirty="0" smtClean="0">
                <a:latin typeface="MS Mincho" pitchFamily="49" charset="-128"/>
                <a:ea typeface="MS Mincho" pitchFamily="49" charset="-128"/>
              </a:rPr>
              <a:t>情報のセキュリティ</a:t>
            </a:r>
            <a:endParaRPr lang="en-US" altLang="ja-JP" sz="3200" dirty="0" smtClean="0">
              <a:latin typeface="MS Mincho" pitchFamily="49" charset="-128"/>
              <a:ea typeface="MS Mincho" pitchFamily="49" charset="-128"/>
            </a:endParaRPr>
          </a:p>
        </p:txBody>
      </p:sp>
      <p:sp>
        <p:nvSpPr>
          <p:cNvPr id="3" name="コンテンツ プレースホルダ 2"/>
          <p:cNvSpPr>
            <a:spLocks noGrp="1"/>
          </p:cNvSpPr>
          <p:nvPr>
            <p:ph idx="1"/>
          </p:nvPr>
        </p:nvSpPr>
        <p:spPr/>
        <p:txBody>
          <a:bodyPr/>
          <a:lstStyle/>
          <a:p>
            <a:pPr>
              <a:buNone/>
            </a:pPr>
            <a:endParaRPr lang="en-US" altLang="ja-JP" sz="2800" dirty="0" smtClean="0">
              <a:latin typeface="MS Mincho" pitchFamily="49" charset="-128"/>
              <a:ea typeface="MS Mincho" pitchFamily="49" charset="-128"/>
            </a:endParaRPr>
          </a:p>
          <a:p>
            <a:r>
              <a:rPr kumimoji="1" lang="ja-JP" altLang="en-US" sz="2800" dirty="0" smtClean="0">
                <a:latin typeface="MS Mincho" pitchFamily="49" charset="-128"/>
                <a:ea typeface="MS Mincho" pitchFamily="49" charset="-128"/>
              </a:rPr>
              <a:t>情報送信時のセキュリティ</a:t>
            </a:r>
            <a:endParaRPr kumimoji="1" lang="en-US" altLang="ja-JP" sz="2800" dirty="0" smtClean="0">
              <a:latin typeface="MS Mincho" pitchFamily="49" charset="-128"/>
              <a:ea typeface="MS Mincho" pitchFamily="49" charset="-128"/>
            </a:endParaRPr>
          </a:p>
          <a:p>
            <a:endParaRPr lang="en-US" altLang="ja-JP" sz="2800" dirty="0" smtClean="0">
              <a:latin typeface="MS Mincho" pitchFamily="49" charset="-128"/>
              <a:ea typeface="MS Mincho" pitchFamily="49" charset="-128"/>
            </a:endParaRPr>
          </a:p>
          <a:p>
            <a:endParaRPr lang="en-US" altLang="ja-JP" sz="2800" dirty="0" smtClean="0">
              <a:latin typeface="MS Mincho" pitchFamily="49" charset="-128"/>
              <a:ea typeface="MS Mincho" pitchFamily="49" charset="-128"/>
            </a:endParaRPr>
          </a:p>
          <a:p>
            <a:r>
              <a:rPr kumimoji="1" lang="ja-JP" altLang="en-US" sz="2800" dirty="0" smtClean="0">
                <a:latin typeface="MS Mincho" pitchFamily="49" charset="-128"/>
                <a:ea typeface="MS Mincho" pitchFamily="49" charset="-128"/>
              </a:rPr>
              <a:t>データ保存時のセキュリティ</a:t>
            </a:r>
            <a:endParaRPr kumimoji="1" lang="en-US" altLang="ja-JP" sz="2800" dirty="0" smtClean="0">
              <a:latin typeface="MS Mincho" pitchFamily="49" charset="-128"/>
              <a:ea typeface="MS Mincho" pitchFamily="49" charset="-128"/>
            </a:endParaRPr>
          </a:p>
          <a:p>
            <a:endParaRPr lang="en-US" altLang="ja-JP" sz="2800" dirty="0" smtClean="0">
              <a:latin typeface="MS Mincho" pitchFamily="49" charset="-128"/>
              <a:ea typeface="MS Mincho" pitchFamily="49" charset="-128"/>
            </a:endParaRPr>
          </a:p>
          <a:p>
            <a:endParaRPr kumimoji="1" lang="ja-JP" altLang="en-US" sz="2800" dirty="0">
              <a:latin typeface="MS Mincho" pitchFamily="49" charset="-128"/>
              <a:ea typeface="MS Mincho" pitchFamily="49" charset="-128"/>
            </a:endParaRPr>
          </a:p>
        </p:txBody>
      </p:sp>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6" name="テキスト ボックス 5"/>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ja-JP" sz="1400" dirty="0" smtClean="0">
                <a:latin typeface="ＭＳ 明朝" pitchFamily="17" charset="-128"/>
                <a:ea typeface="ＭＳ 明朝" pitchFamily="17" charset="-128"/>
              </a:rPr>
              <a:t>クラウド情報安全性の意識調査と提案</a:t>
            </a:r>
            <a:endParaRPr lang="ja-JP" altLang="en-US" sz="1400" dirty="0">
              <a:latin typeface="ＭＳ 明朝" pitchFamily="17" charset="-128"/>
              <a:ea typeface="ＭＳ 明朝" pitchFamily="17" charset="-128"/>
            </a:endParaRPr>
          </a:p>
        </p:txBody>
      </p:sp>
      <p:pic>
        <p:nvPicPr>
          <p:cNvPr id="7"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342900" lvl="0" indent="-342900" algn="l">
              <a:spcBef>
                <a:spcPct val="20000"/>
              </a:spcBef>
            </a:pPr>
            <a:r>
              <a:rPr lang="ja-JP" altLang="zh-CN" sz="3200" dirty="0" smtClean="0">
                <a:latin typeface="MS Mincho" pitchFamily="49" charset="-128"/>
                <a:ea typeface="MS Mincho" pitchFamily="49" charset="-128"/>
              </a:rPr>
              <a:t>情報のセキュリティ</a:t>
            </a:r>
            <a:r>
              <a:rPr lang="ja-JP" altLang="en-US" sz="3200" dirty="0" smtClean="0">
                <a:latin typeface="MS Mincho" pitchFamily="49" charset="-128"/>
                <a:ea typeface="MS Mincho" pitchFamily="49" charset="-128"/>
              </a:rPr>
              <a:t>ー考察</a:t>
            </a:r>
            <a:endParaRPr lang="en-US" altLang="ja-JP" sz="3200" dirty="0" smtClean="0">
              <a:latin typeface="MS Mincho" pitchFamily="49" charset="-128"/>
              <a:ea typeface="MS Mincho" pitchFamily="49" charset="-128"/>
            </a:endParaRPr>
          </a:p>
        </p:txBody>
      </p:sp>
      <p:sp>
        <p:nvSpPr>
          <p:cNvPr id="3" name="コンテンツ プレースホルダ 2"/>
          <p:cNvSpPr>
            <a:spLocks noGrp="1"/>
          </p:cNvSpPr>
          <p:nvPr>
            <p:ph idx="1"/>
          </p:nvPr>
        </p:nvSpPr>
        <p:spPr>
          <a:xfrm>
            <a:off x="590872" y="1600200"/>
            <a:ext cx="8229600" cy="4525963"/>
          </a:xfrm>
        </p:spPr>
        <p:txBody>
          <a:bodyPr>
            <a:normAutofit/>
          </a:bodyPr>
          <a:lstStyle/>
          <a:p>
            <a:r>
              <a:rPr lang="ja-JP" altLang="en-US" sz="2800" dirty="0" smtClean="0">
                <a:latin typeface="MS Mincho" pitchFamily="49" charset="-128"/>
                <a:ea typeface="MS Mincho" pitchFamily="49" charset="-128"/>
              </a:rPr>
              <a:t>利用者意識の強化</a:t>
            </a:r>
            <a:endParaRPr lang="en-US" altLang="ja-JP" sz="2800" dirty="0" smtClean="0">
              <a:latin typeface="MS Mincho" pitchFamily="49" charset="-128"/>
              <a:ea typeface="MS Mincho" pitchFamily="49" charset="-128"/>
            </a:endParaRPr>
          </a:p>
          <a:p>
            <a:endParaRPr lang="en-US" altLang="ja-JP" sz="2800" dirty="0" smtClean="0">
              <a:latin typeface="MS Mincho" pitchFamily="49" charset="-128"/>
              <a:ea typeface="MS Mincho" pitchFamily="49" charset="-128"/>
            </a:endParaRPr>
          </a:p>
          <a:p>
            <a:r>
              <a:rPr lang="ja-JP" altLang="zh-CN" sz="2800" dirty="0" smtClean="0">
                <a:latin typeface="MS Mincho" pitchFamily="49" charset="-128"/>
                <a:ea typeface="MS Mincho" pitchFamily="49" charset="-128"/>
              </a:rPr>
              <a:t>厳密な</a:t>
            </a:r>
            <a:r>
              <a:rPr lang="ja-JP" altLang="zh-CN" sz="2800" dirty="0" smtClean="0">
                <a:latin typeface="MS Mincho" pitchFamily="49" charset="-128"/>
                <a:ea typeface="MS Mincho" pitchFamily="49" charset="-128"/>
              </a:rPr>
              <a:t>管理体制</a:t>
            </a:r>
            <a:endParaRPr lang="en-US" altLang="ja-JP" sz="2800" dirty="0" smtClean="0">
              <a:latin typeface="MS Mincho" pitchFamily="49" charset="-128"/>
              <a:ea typeface="MS Mincho" pitchFamily="49" charset="-128"/>
            </a:endParaRPr>
          </a:p>
          <a:p>
            <a:endParaRPr lang="en-US" altLang="zh-CN" sz="2800" dirty="0" smtClean="0">
              <a:latin typeface="MS Mincho" pitchFamily="49" charset="-128"/>
              <a:ea typeface="MS Mincho" pitchFamily="49" charset="-128"/>
            </a:endParaRPr>
          </a:p>
          <a:p>
            <a:r>
              <a:rPr lang="ja-JP" altLang="en-US" sz="2800" dirty="0" smtClean="0">
                <a:latin typeface="MS Mincho" pitchFamily="49" charset="-128"/>
                <a:ea typeface="MS Mincho" pitchFamily="49" charset="-128"/>
              </a:rPr>
              <a:t>設備の強</a:t>
            </a:r>
            <a:r>
              <a:rPr lang="ja-JP" altLang="en-US" sz="2800" dirty="0" smtClean="0">
                <a:latin typeface="MS Mincho" pitchFamily="49" charset="-128"/>
                <a:ea typeface="MS Mincho" pitchFamily="49" charset="-128"/>
              </a:rPr>
              <a:t>化</a:t>
            </a:r>
            <a:endParaRPr lang="zh-CN" altLang="en-US" sz="2800" dirty="0" smtClean="0">
              <a:latin typeface="MS Mincho" pitchFamily="49" charset="-128"/>
              <a:ea typeface="MS Mincho" pitchFamily="49" charset="-128"/>
            </a:endParaRPr>
          </a:p>
          <a:p>
            <a:endParaRPr kumimoji="1" lang="en-US" altLang="ja-JP" sz="2800" dirty="0" smtClean="0">
              <a:latin typeface="MS Mincho" pitchFamily="49" charset="-128"/>
              <a:ea typeface="MS Mincho" pitchFamily="49" charset="-128"/>
            </a:endParaRPr>
          </a:p>
          <a:p>
            <a:r>
              <a:rPr lang="ja-JP" altLang="en-US" sz="2800" dirty="0" smtClean="0">
                <a:latin typeface="MS Mincho" pitchFamily="49" charset="-128"/>
                <a:ea typeface="MS Mincho" pitchFamily="49" charset="-128"/>
              </a:rPr>
              <a:t>技術の強</a:t>
            </a:r>
            <a:r>
              <a:rPr lang="ja-JP" altLang="en-US" sz="2800" dirty="0" smtClean="0">
                <a:latin typeface="MS Mincho" pitchFamily="49" charset="-128"/>
                <a:ea typeface="MS Mincho" pitchFamily="49" charset="-128"/>
              </a:rPr>
              <a:t>化</a:t>
            </a:r>
            <a:endParaRPr kumimoji="1" lang="en-US" altLang="ja-JP" sz="2800" dirty="0" smtClean="0">
              <a:latin typeface="MS Mincho" pitchFamily="49" charset="-128"/>
              <a:ea typeface="MS Mincho" pitchFamily="49" charset="-128"/>
            </a:endParaRPr>
          </a:p>
          <a:p>
            <a:endParaRPr lang="en-US" altLang="ja-JP" sz="2800" dirty="0" smtClean="0">
              <a:latin typeface="MS Mincho" pitchFamily="49" charset="-128"/>
              <a:ea typeface="MS Mincho" pitchFamily="49" charset="-128"/>
            </a:endParaRPr>
          </a:p>
          <a:p>
            <a:endParaRPr kumimoji="1" lang="ja-JP" altLang="en-US" sz="2800" dirty="0">
              <a:latin typeface="MS Mincho" pitchFamily="49" charset="-128"/>
              <a:ea typeface="MS Mincho" pitchFamily="49" charset="-128"/>
            </a:endParaRPr>
          </a:p>
        </p:txBody>
      </p:sp>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6" name="テキスト ボックス 5"/>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ja-JP" sz="1400" dirty="0" smtClean="0">
                <a:latin typeface="ＭＳ 明朝" pitchFamily="17" charset="-128"/>
                <a:ea typeface="ＭＳ 明朝" pitchFamily="17" charset="-128"/>
              </a:rPr>
              <a:t>クラウド情報安全性の意識調査と提案</a:t>
            </a:r>
            <a:endParaRPr lang="ja-JP" altLang="en-US" sz="1400" dirty="0">
              <a:latin typeface="ＭＳ 明朝" pitchFamily="17" charset="-128"/>
              <a:ea typeface="ＭＳ 明朝" pitchFamily="17" charset="-128"/>
            </a:endParaRPr>
          </a:p>
        </p:txBody>
      </p:sp>
      <p:pic>
        <p:nvPicPr>
          <p:cNvPr id="7" name="Picture 2" descr="\\disk01\home\s1020610\Desktop\発表\cloud9.jpg"/>
          <p:cNvPicPr>
            <a:picLocks noChangeAspect="1" noChangeArrowheads="1"/>
          </p:cNvPicPr>
          <p:nvPr/>
        </p:nvPicPr>
        <p:blipFill>
          <a:blip r:embed="rId3" cstate="print"/>
          <a:srcRect/>
          <a:stretch>
            <a:fillRect/>
          </a:stretch>
        </p:blipFill>
        <p:spPr bwMode="auto">
          <a:xfrm>
            <a:off x="8244408" y="205757"/>
            <a:ext cx="648072" cy="270915"/>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342900" lvl="0" indent="-342900" algn="l">
              <a:spcBef>
                <a:spcPct val="20000"/>
              </a:spcBef>
            </a:pPr>
            <a:r>
              <a:rPr lang="ja-JP" altLang="zh-CN" sz="3200" dirty="0" smtClean="0">
                <a:latin typeface="MS Mincho" pitchFamily="49" charset="-128"/>
                <a:ea typeface="MS Mincho" pitchFamily="49" charset="-128"/>
              </a:rPr>
              <a:t>事業継続性と標準化</a:t>
            </a:r>
            <a:endParaRPr lang="en-US" altLang="ja-JP" sz="3200" dirty="0" smtClean="0">
              <a:latin typeface="MS Mincho" pitchFamily="49" charset="-128"/>
              <a:ea typeface="MS Mincho" pitchFamily="49" charset="-128"/>
            </a:endParaRPr>
          </a:p>
        </p:txBody>
      </p:sp>
      <p:sp>
        <p:nvSpPr>
          <p:cNvPr id="3" name="コンテンツ プレースホルダ 2"/>
          <p:cNvSpPr>
            <a:spLocks noGrp="1"/>
          </p:cNvSpPr>
          <p:nvPr>
            <p:ph idx="1"/>
          </p:nvPr>
        </p:nvSpPr>
        <p:spPr/>
        <p:txBody>
          <a:bodyPr/>
          <a:lstStyle/>
          <a:p>
            <a:r>
              <a:rPr lang="ja-JP" altLang="zh-CN" sz="2800" dirty="0" smtClean="0">
                <a:latin typeface="MS Mincho" pitchFamily="49" charset="-128"/>
                <a:ea typeface="MS Mincho" pitchFamily="49" charset="-128"/>
              </a:rPr>
              <a:t>新基準</a:t>
            </a:r>
            <a:r>
              <a:rPr lang="ja-JP" altLang="en-US" sz="2800" dirty="0" smtClean="0">
                <a:latin typeface="MS Mincho" pitchFamily="49" charset="-128"/>
                <a:ea typeface="MS Mincho" pitchFamily="49" charset="-128"/>
              </a:rPr>
              <a:t>による</a:t>
            </a:r>
            <a:r>
              <a:rPr lang="ja-JP" altLang="zh-CN" sz="2800" dirty="0" smtClean="0">
                <a:latin typeface="MS Mincho" pitchFamily="49" charset="-128"/>
                <a:ea typeface="MS Mincho" pitchFamily="49" charset="-128"/>
              </a:rPr>
              <a:t>事業継続性</a:t>
            </a:r>
            <a:r>
              <a:rPr lang="ja-JP" altLang="en-US" sz="2800" dirty="0" smtClean="0">
                <a:latin typeface="MS Mincho" pitchFamily="49" charset="-128"/>
                <a:ea typeface="MS Mincho" pitchFamily="49" charset="-128"/>
              </a:rPr>
              <a:t>問題</a:t>
            </a:r>
            <a:endParaRPr lang="en-US" altLang="ja-JP" sz="2800" dirty="0" smtClean="0">
              <a:latin typeface="MS Mincho" pitchFamily="49" charset="-128"/>
              <a:ea typeface="MS Mincho" pitchFamily="49" charset="-128"/>
            </a:endParaRPr>
          </a:p>
          <a:p>
            <a:pPr>
              <a:buNone/>
            </a:pPr>
            <a:endParaRPr lang="en-US" altLang="ja-JP" sz="2800" dirty="0" smtClean="0">
              <a:latin typeface="MS Mincho" pitchFamily="49" charset="-128"/>
              <a:ea typeface="MS Mincho" pitchFamily="49" charset="-128"/>
            </a:endParaRPr>
          </a:p>
          <a:p>
            <a:pPr>
              <a:buNone/>
            </a:pPr>
            <a:endParaRPr lang="en-US" altLang="ja-JP" sz="2800" dirty="0" smtClean="0">
              <a:latin typeface="MS Mincho" pitchFamily="49" charset="-128"/>
              <a:ea typeface="MS Mincho" pitchFamily="49" charset="-128"/>
            </a:endParaRPr>
          </a:p>
          <a:p>
            <a:r>
              <a:rPr lang="ja-JP" altLang="en-US" sz="2800" dirty="0" smtClean="0">
                <a:latin typeface="MS Mincho" pitchFamily="49" charset="-128"/>
                <a:ea typeface="MS Mincho" pitchFamily="49" charset="-128"/>
              </a:rPr>
              <a:t>事業者の破綻による</a:t>
            </a:r>
            <a:r>
              <a:rPr lang="ja-JP" altLang="zh-CN" sz="2800" dirty="0" smtClean="0">
                <a:latin typeface="MS Mincho" pitchFamily="49" charset="-128"/>
                <a:ea typeface="MS Mincho" pitchFamily="49" charset="-128"/>
              </a:rPr>
              <a:t>事業継続性</a:t>
            </a:r>
            <a:r>
              <a:rPr lang="ja-JP" altLang="en-US" sz="2800" dirty="0" smtClean="0">
                <a:latin typeface="MS Mincho" pitchFamily="49" charset="-128"/>
                <a:ea typeface="MS Mincho" pitchFamily="49" charset="-128"/>
              </a:rPr>
              <a:t>問題</a:t>
            </a:r>
            <a:endParaRPr lang="en-US" altLang="ja-JP" sz="2800" dirty="0" smtClean="0">
              <a:latin typeface="MS Mincho" pitchFamily="49" charset="-128"/>
              <a:ea typeface="MS Mincho" pitchFamily="49" charset="-128"/>
            </a:endParaRPr>
          </a:p>
          <a:p>
            <a:pPr>
              <a:buNone/>
            </a:pPr>
            <a:endParaRPr lang="en-US" altLang="ja-JP" sz="2800" dirty="0" smtClean="0">
              <a:latin typeface="MS Mincho" pitchFamily="49" charset="-128"/>
              <a:ea typeface="MS Mincho" pitchFamily="49" charset="-128"/>
            </a:endParaRPr>
          </a:p>
          <a:p>
            <a:pPr>
              <a:buNone/>
            </a:pPr>
            <a:endParaRPr lang="en-US" altLang="ja-JP" sz="2800" dirty="0" smtClean="0">
              <a:latin typeface="MS Mincho" pitchFamily="49" charset="-128"/>
              <a:ea typeface="MS Mincho" pitchFamily="49" charset="-128"/>
            </a:endParaRPr>
          </a:p>
          <a:p>
            <a:r>
              <a:rPr lang="ja-JP" altLang="en-US" sz="2800" dirty="0" smtClean="0">
                <a:latin typeface="MS Mincho" pitchFamily="49" charset="-128"/>
                <a:ea typeface="MS Mincho" pitchFamily="49" charset="-128"/>
              </a:rPr>
              <a:t>自然災害による</a:t>
            </a:r>
            <a:r>
              <a:rPr lang="ja-JP" altLang="zh-CN" sz="2800" dirty="0" smtClean="0">
                <a:latin typeface="MS Mincho" pitchFamily="49" charset="-128"/>
                <a:ea typeface="MS Mincho" pitchFamily="49" charset="-128"/>
              </a:rPr>
              <a:t>事業継続性</a:t>
            </a:r>
            <a:r>
              <a:rPr lang="ja-JP" altLang="en-US" sz="2800" dirty="0" smtClean="0">
                <a:latin typeface="MS Mincho" pitchFamily="49" charset="-128"/>
                <a:ea typeface="MS Mincho" pitchFamily="49" charset="-128"/>
              </a:rPr>
              <a:t>問題</a:t>
            </a:r>
            <a:endParaRPr lang="en-US" altLang="ja-JP" sz="2800" dirty="0" smtClean="0">
              <a:latin typeface="MS Mincho" pitchFamily="49" charset="-128"/>
              <a:ea typeface="MS Mincho" pitchFamily="49" charset="-128"/>
            </a:endParaRPr>
          </a:p>
          <a:p>
            <a:endParaRPr kumimoji="1" lang="ja-JP" altLang="en-US" sz="2800" dirty="0">
              <a:latin typeface="MS Mincho" pitchFamily="49" charset="-128"/>
              <a:ea typeface="MS Mincho" pitchFamily="49" charset="-128"/>
            </a:endParaRPr>
          </a:p>
        </p:txBody>
      </p:sp>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6" name="テキスト ボックス 5"/>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ja-JP" sz="1400" dirty="0" smtClean="0">
                <a:latin typeface="ＭＳ 明朝" pitchFamily="17" charset="-128"/>
                <a:ea typeface="ＭＳ 明朝" pitchFamily="17" charset="-128"/>
              </a:rPr>
              <a:t>クラウド情報安全性の意識調査と提案</a:t>
            </a:r>
            <a:endParaRPr lang="ja-JP" altLang="en-US" sz="1400" dirty="0">
              <a:latin typeface="ＭＳ 明朝" pitchFamily="17" charset="-128"/>
              <a:ea typeface="ＭＳ 明朝" pitchFamily="17" charset="-128"/>
            </a:endParaRPr>
          </a:p>
        </p:txBody>
      </p:sp>
      <p:pic>
        <p:nvPicPr>
          <p:cNvPr id="7"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sz="3200" dirty="0" smtClean="0">
                <a:latin typeface="ＭＳ 明朝" pitchFamily="17" charset="-128"/>
                <a:ea typeface="ＭＳ 明朝" pitchFamily="17" charset="-128"/>
              </a:rPr>
              <a:t>クラウドの分類</a:t>
            </a:r>
            <a:endParaRPr kumimoji="1" lang="ja-JP" altLang="en-US" sz="3200" dirty="0">
              <a:latin typeface="ＭＳ 明朝" pitchFamily="17" charset="-128"/>
              <a:ea typeface="ＭＳ 明朝" pitchFamily="17" charset="-128"/>
            </a:endParaRPr>
          </a:p>
        </p:txBody>
      </p:sp>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pic>
        <p:nvPicPr>
          <p:cNvPr id="7"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
        <p:nvSpPr>
          <p:cNvPr id="8" name="テキスト ボックス 7"/>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en-US" sz="1400" dirty="0" smtClean="0">
                <a:latin typeface="ＭＳ 明朝" pitchFamily="17" charset="-128"/>
                <a:ea typeface="ＭＳ 明朝" pitchFamily="17" charset="-128"/>
              </a:rPr>
              <a:t>クラウド（</a:t>
            </a:r>
            <a:r>
              <a:rPr lang="en-US" altLang="ja-JP" sz="1400" dirty="0" err="1" smtClean="0">
                <a:latin typeface="ＭＳ 明朝" pitchFamily="17" charset="-128"/>
                <a:ea typeface="ＭＳ 明朝" pitchFamily="17" charset="-128"/>
              </a:rPr>
              <a:t>SaaS</a:t>
            </a:r>
            <a:r>
              <a:rPr lang="ja-JP" altLang="en-US" sz="1400" dirty="0" smtClean="0">
                <a:latin typeface="ＭＳ 明朝" pitchFamily="17" charset="-128"/>
                <a:ea typeface="ＭＳ 明朝" pitchFamily="17" charset="-128"/>
              </a:rPr>
              <a:t>）の現状調査</a:t>
            </a:r>
            <a:endParaRPr lang="ja-JP" altLang="en-US" sz="1400" dirty="0">
              <a:latin typeface="ＭＳ 明朝" pitchFamily="17" charset="-128"/>
              <a:ea typeface="ＭＳ 明朝" pitchFamily="17" charset="-128"/>
            </a:endParaRPr>
          </a:p>
        </p:txBody>
      </p:sp>
      <p:grpSp>
        <p:nvGrpSpPr>
          <p:cNvPr id="1026" name="Group 2"/>
          <p:cNvGrpSpPr>
            <a:grpSpLocks/>
          </p:cNvGrpSpPr>
          <p:nvPr/>
        </p:nvGrpSpPr>
        <p:grpSpPr bwMode="auto">
          <a:xfrm>
            <a:off x="539552" y="2060848"/>
            <a:ext cx="5328592" cy="3600400"/>
            <a:chOff x="1920" y="7965"/>
            <a:chExt cx="7650" cy="4515"/>
          </a:xfrm>
        </p:grpSpPr>
        <p:grpSp>
          <p:nvGrpSpPr>
            <p:cNvPr id="1027" name="Group 3"/>
            <p:cNvGrpSpPr>
              <a:grpSpLocks/>
            </p:cNvGrpSpPr>
            <p:nvPr/>
          </p:nvGrpSpPr>
          <p:grpSpPr bwMode="auto">
            <a:xfrm>
              <a:off x="1920" y="8610"/>
              <a:ext cx="2190" cy="3855"/>
              <a:chOff x="1920" y="8610"/>
              <a:chExt cx="2190" cy="3855"/>
            </a:xfrm>
          </p:grpSpPr>
          <p:sp>
            <p:nvSpPr>
              <p:cNvPr id="1028" name="AutoShape 4"/>
              <p:cNvSpPr>
                <a:spLocks noChangeArrowheads="1"/>
              </p:cNvSpPr>
              <p:nvPr/>
            </p:nvSpPr>
            <p:spPr bwMode="auto">
              <a:xfrm>
                <a:off x="1920" y="8610"/>
                <a:ext cx="2190" cy="3855"/>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altLang="ja-JP" sz="1000" b="1" dirty="0" smtClean="0">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altLang="ja-JP" sz="1000" b="1" dirty="0" smtClean="0">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altLang="ja-JP" sz="1000" b="1" dirty="0" smtClean="0">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altLang="ja-JP" sz="1000" b="1" dirty="0" smtClean="0">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8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err="1" smtClean="0">
                    <a:ln>
                      <a:noFill/>
                    </a:ln>
                    <a:solidFill>
                      <a:schemeClr val="tx1"/>
                    </a:solidFill>
                    <a:effectLst/>
                    <a:latin typeface="Century" pitchFamily="18" charset="0"/>
                    <a:ea typeface="ＭＳ 明朝" pitchFamily="17" charset="-128"/>
                    <a:cs typeface="ＭＳ Ｐゴシック" pitchFamily="50" charset="-128"/>
                  </a:rPr>
                  <a:t>SaaS</a:t>
                </a:r>
                <a:endParaRPr kumimoji="1" lang="ja-JP" altLang="ja-JP" sz="12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29" name="AutoShape 5"/>
              <p:cNvSpPr>
                <a:spLocks noChangeArrowheads="1"/>
              </p:cNvSpPr>
              <p:nvPr/>
            </p:nvSpPr>
            <p:spPr bwMode="auto">
              <a:xfrm>
                <a:off x="1980" y="8685"/>
                <a:ext cx="2055" cy="735"/>
              </a:xfrm>
              <a:prstGeom prst="flowChartAlternateProcess">
                <a:avLst/>
              </a:prstGeom>
              <a:solidFill>
                <a:srgbClr val="FFFFFF"/>
              </a:solidFill>
              <a:ln w="12700">
                <a:solidFill>
                  <a:srgbClr val="8064A2"/>
                </a:solidFill>
                <a:prstDash val="dash"/>
                <a:miter lim="800000"/>
                <a:headEnd/>
                <a:tailEnd/>
              </a:ln>
              <a:effec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アプリケーション</a:t>
                </a:r>
                <a:endParaRPr kumimoji="1" lang="ja-JP" sz="1200" b="1"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0" name="AutoShape 6"/>
              <p:cNvSpPr>
                <a:spLocks noChangeArrowheads="1"/>
              </p:cNvSpPr>
              <p:nvPr/>
            </p:nvSpPr>
            <p:spPr bwMode="auto">
              <a:xfrm>
                <a:off x="1980" y="9570"/>
                <a:ext cx="2055" cy="750"/>
              </a:xfrm>
              <a:prstGeom prst="flowChartAlternateProcess">
                <a:avLst/>
              </a:prstGeom>
              <a:solidFill>
                <a:srgbClr val="FFFFFF"/>
              </a:solidFill>
              <a:ln w="12700">
                <a:solidFill>
                  <a:srgbClr val="C0504D"/>
                </a:solidFill>
                <a:prstDash val="dash"/>
                <a:miter lim="800000"/>
                <a:headEnd/>
                <a:tailEnd/>
              </a:ln>
              <a:effectLst/>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アプリケーション実行環境</a:t>
                </a:r>
                <a:endParaRPr kumimoji="1" lang="ja-JP" sz="1200" b="1"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1" name="AutoShape 7"/>
              <p:cNvSpPr>
                <a:spLocks noChangeArrowheads="1"/>
              </p:cNvSpPr>
              <p:nvPr/>
            </p:nvSpPr>
            <p:spPr bwMode="auto">
              <a:xfrm>
                <a:off x="1980" y="10395"/>
                <a:ext cx="2055" cy="780"/>
              </a:xfrm>
              <a:prstGeom prst="flowChartAlternateProcess">
                <a:avLst/>
              </a:prstGeom>
              <a:solidFill>
                <a:srgbClr val="FFFFFF"/>
              </a:solidFill>
              <a:ln w="12700">
                <a:solidFill>
                  <a:srgbClr val="9BBB59"/>
                </a:solidFill>
                <a:prstDash val="dash"/>
                <a:miter lim="800000"/>
                <a:headEnd/>
                <a:tailEnd/>
              </a:ln>
              <a:effec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ミドルウェア</a:t>
                </a:r>
                <a:r>
                  <a:rPr kumimoji="1" lang="en-US" altLang="ja-JP" sz="1200" b="1"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/OS</a:t>
                </a:r>
                <a:endParaRPr kumimoji="1" lang="ja-JP" altLang="ja-JP" sz="12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2" name="AutoShape 8"/>
              <p:cNvSpPr>
                <a:spLocks noChangeArrowheads="1"/>
              </p:cNvSpPr>
              <p:nvPr/>
            </p:nvSpPr>
            <p:spPr bwMode="auto">
              <a:xfrm>
                <a:off x="1980" y="11265"/>
                <a:ext cx="2055" cy="720"/>
              </a:xfrm>
              <a:prstGeom prst="flowChartAlternateProcess">
                <a:avLst/>
              </a:prstGeom>
              <a:solidFill>
                <a:srgbClr val="FFFFFF"/>
              </a:solidFill>
              <a:ln w="12700">
                <a:solidFill>
                  <a:srgbClr val="4BACC6"/>
                </a:solidFill>
                <a:prstDash val="dash"/>
                <a:miter lim="800000"/>
                <a:headEnd/>
                <a:tailEnd/>
              </a:ln>
              <a:effectLst/>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コンピュータ</a:t>
                </a:r>
                <a:endParaRPr kumimoji="1" lang="ja-JP" sz="1200" b="1"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grpSp>
          <p:nvGrpSpPr>
            <p:cNvPr id="1033" name="Group 9"/>
            <p:cNvGrpSpPr>
              <a:grpSpLocks/>
            </p:cNvGrpSpPr>
            <p:nvPr/>
          </p:nvGrpSpPr>
          <p:grpSpPr bwMode="auto">
            <a:xfrm>
              <a:off x="4194" y="8685"/>
              <a:ext cx="2274" cy="3795"/>
              <a:chOff x="4194" y="8685"/>
              <a:chExt cx="2274" cy="3795"/>
            </a:xfrm>
          </p:grpSpPr>
          <p:sp>
            <p:nvSpPr>
              <p:cNvPr id="1034" name="AutoShape 10"/>
              <p:cNvSpPr>
                <a:spLocks noChangeArrowheads="1"/>
              </p:cNvSpPr>
              <p:nvPr/>
            </p:nvSpPr>
            <p:spPr bwMode="auto">
              <a:xfrm>
                <a:off x="4194" y="9495"/>
                <a:ext cx="2274" cy="2985"/>
              </a:xfrm>
              <a:prstGeom prst="flowChartAlternateProcess">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8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8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8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8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altLang="ja-JP" sz="800" b="1" dirty="0" smtClean="0">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8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altLang="ja-JP" sz="800" b="1" dirty="0" smtClean="0">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8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altLang="ja-JP" sz="800" b="1" dirty="0" smtClean="0">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8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altLang="ja-JP" sz="800" b="1" dirty="0" smtClean="0">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8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altLang="ja-JP" sz="800" b="1" dirty="0" smtClean="0">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8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8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err="1" smtClean="0">
                    <a:ln>
                      <a:noFill/>
                    </a:ln>
                    <a:solidFill>
                      <a:schemeClr val="tx1"/>
                    </a:solidFill>
                    <a:effectLst/>
                    <a:latin typeface="Century" pitchFamily="18" charset="0"/>
                    <a:ea typeface="ＭＳ 明朝" pitchFamily="17" charset="-128"/>
                    <a:cs typeface="ＭＳ Ｐゴシック" pitchFamily="50" charset="-128"/>
                  </a:rPr>
                  <a:t>PaaS</a:t>
                </a:r>
                <a:endParaRPr kumimoji="1" lang="ja-JP" altLang="ja-JP" sz="12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5" name="AutoShape 11"/>
              <p:cNvSpPr>
                <a:spLocks noChangeArrowheads="1"/>
              </p:cNvSpPr>
              <p:nvPr/>
            </p:nvSpPr>
            <p:spPr bwMode="auto">
              <a:xfrm>
                <a:off x="4260" y="8685"/>
                <a:ext cx="2055" cy="735"/>
              </a:xfrm>
              <a:prstGeom prst="flowChartAlternateProcess">
                <a:avLst/>
              </a:prstGeom>
              <a:solidFill>
                <a:srgbClr val="FFFFFF"/>
              </a:solidFill>
              <a:ln w="12700">
                <a:solidFill>
                  <a:srgbClr val="8064A2"/>
                </a:solidFill>
                <a:prstDash val="dash"/>
                <a:miter lim="800000"/>
                <a:headEnd/>
                <a:tailEnd/>
              </a:ln>
              <a:effec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アプリケーション</a:t>
                </a:r>
                <a:endParaRPr kumimoji="1" lang="ja-JP" sz="12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6" name="AutoShape 12"/>
              <p:cNvSpPr>
                <a:spLocks noChangeArrowheads="1"/>
              </p:cNvSpPr>
              <p:nvPr/>
            </p:nvSpPr>
            <p:spPr bwMode="auto">
              <a:xfrm>
                <a:off x="4275" y="9570"/>
                <a:ext cx="2055" cy="750"/>
              </a:xfrm>
              <a:prstGeom prst="flowChartAlternateProcess">
                <a:avLst/>
              </a:prstGeom>
              <a:solidFill>
                <a:srgbClr val="FFFFFF"/>
              </a:solidFill>
              <a:ln w="12700">
                <a:solidFill>
                  <a:srgbClr val="C0504D"/>
                </a:solidFill>
                <a:prstDash val="dash"/>
                <a:miter lim="800000"/>
                <a:headEnd/>
                <a:tailEnd/>
              </a:ln>
              <a:effectLst/>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アプリケーション実行環境</a:t>
                </a:r>
                <a:endParaRPr kumimoji="1" lang="ja-JP" sz="12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7" name="AutoShape 13"/>
              <p:cNvSpPr>
                <a:spLocks noChangeArrowheads="1"/>
              </p:cNvSpPr>
              <p:nvPr/>
            </p:nvSpPr>
            <p:spPr bwMode="auto">
              <a:xfrm>
                <a:off x="4275" y="10395"/>
                <a:ext cx="2055" cy="780"/>
              </a:xfrm>
              <a:prstGeom prst="flowChartAlternateProcess">
                <a:avLst/>
              </a:prstGeom>
              <a:solidFill>
                <a:srgbClr val="FFFFFF"/>
              </a:solidFill>
              <a:ln w="12700">
                <a:solidFill>
                  <a:srgbClr val="9BBB59"/>
                </a:solidFill>
                <a:prstDash val="dash"/>
                <a:miter lim="800000"/>
                <a:headEnd/>
                <a:tailEnd/>
              </a:ln>
              <a:effectLst/>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ミドルウェア</a:t>
                </a:r>
                <a:r>
                  <a:rPr kumimoji="1" lang="en-US" altLang="ja-JP" sz="1200" b="1"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/OS</a:t>
                </a:r>
                <a:endParaRPr kumimoji="1" lang="ja-JP" altLang="ja-JP" sz="1200" b="1"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8" name="AutoShape 14"/>
              <p:cNvSpPr>
                <a:spLocks noChangeArrowheads="1"/>
              </p:cNvSpPr>
              <p:nvPr/>
            </p:nvSpPr>
            <p:spPr bwMode="auto">
              <a:xfrm>
                <a:off x="4275" y="11280"/>
                <a:ext cx="2055" cy="705"/>
              </a:xfrm>
              <a:prstGeom prst="flowChartAlternateProcess">
                <a:avLst/>
              </a:prstGeom>
              <a:solidFill>
                <a:srgbClr val="FFFFFF"/>
              </a:solidFill>
              <a:ln w="12700">
                <a:solidFill>
                  <a:srgbClr val="4BACC6"/>
                </a:solidFill>
                <a:prstDash val="dash"/>
                <a:miter lim="800000"/>
                <a:headEnd/>
                <a:tailEnd/>
              </a:ln>
              <a:effectLst/>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コンピュータ</a:t>
                </a:r>
                <a:endParaRPr kumimoji="1" lang="ja-JP" sz="12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grpSp>
          <p:nvGrpSpPr>
            <p:cNvPr id="1039" name="Group 15"/>
            <p:cNvGrpSpPr>
              <a:grpSpLocks/>
            </p:cNvGrpSpPr>
            <p:nvPr/>
          </p:nvGrpSpPr>
          <p:grpSpPr bwMode="auto">
            <a:xfrm>
              <a:off x="6555" y="8685"/>
              <a:ext cx="2190" cy="3795"/>
              <a:chOff x="6555" y="8685"/>
              <a:chExt cx="2190" cy="3795"/>
            </a:xfrm>
          </p:grpSpPr>
          <p:sp>
            <p:nvSpPr>
              <p:cNvPr id="1040" name="AutoShape 16"/>
              <p:cNvSpPr>
                <a:spLocks noChangeArrowheads="1"/>
              </p:cNvSpPr>
              <p:nvPr/>
            </p:nvSpPr>
            <p:spPr bwMode="auto">
              <a:xfrm>
                <a:off x="6555" y="11205"/>
                <a:ext cx="2190" cy="1275"/>
              </a:xfrm>
              <a:prstGeom prst="flowChartAlternateProcess">
                <a:avLst/>
              </a:prstGeom>
              <a:ln>
                <a:headEnd/>
                <a:tailEnd/>
              </a:ln>
            </p:spPr>
            <p:style>
              <a:lnRef idx="2">
                <a:schemeClr val="accent5"/>
              </a:lnRef>
              <a:fillRef idx="1">
                <a:schemeClr val="lt1"/>
              </a:fillRef>
              <a:effectRef idx="0">
                <a:schemeClr val="accent5"/>
              </a:effectRef>
              <a:fontRef idx="minor">
                <a:schemeClr val="dk1"/>
              </a:fontRef>
            </p:style>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lang="en-US" altLang="ja-JP" sz="1600" b="1" dirty="0" smtClean="0">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err="1" smtClean="0">
                    <a:ln>
                      <a:noFill/>
                    </a:ln>
                    <a:solidFill>
                      <a:schemeClr val="tx1"/>
                    </a:solidFill>
                    <a:effectLst/>
                    <a:latin typeface="Century" pitchFamily="18" charset="0"/>
                    <a:ea typeface="ＭＳ 明朝" pitchFamily="17" charset="-128"/>
                    <a:cs typeface="ＭＳ Ｐゴシック" pitchFamily="50" charset="-128"/>
                  </a:rPr>
                  <a:t>IaaS</a:t>
                </a:r>
                <a:endParaRPr kumimoji="1" lang="en-US" altLang="ja-JP" sz="12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800" b="1" i="0" u="none" strike="noStrike" cap="none" normalizeH="0" baseline="0" dirty="0" smtClean="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8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1" name="AutoShape 17"/>
              <p:cNvSpPr>
                <a:spLocks noChangeArrowheads="1"/>
              </p:cNvSpPr>
              <p:nvPr/>
            </p:nvSpPr>
            <p:spPr bwMode="auto">
              <a:xfrm>
                <a:off x="6600" y="8685"/>
                <a:ext cx="2055" cy="735"/>
              </a:xfrm>
              <a:prstGeom prst="flowChartAlternateProcess">
                <a:avLst/>
              </a:prstGeom>
              <a:solidFill>
                <a:srgbClr val="FFFFFF"/>
              </a:solidFill>
              <a:ln w="12700">
                <a:solidFill>
                  <a:srgbClr val="8064A2"/>
                </a:solidFill>
                <a:prstDash val="dash"/>
                <a:miter lim="800000"/>
                <a:headEnd/>
                <a:tailEnd/>
              </a:ln>
              <a:effec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アプリケーション</a:t>
                </a:r>
                <a:endParaRPr kumimoji="1" lang="ja-JP" sz="1200" b="1"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2" name="AutoShape 18"/>
              <p:cNvSpPr>
                <a:spLocks noChangeArrowheads="1"/>
              </p:cNvSpPr>
              <p:nvPr/>
            </p:nvSpPr>
            <p:spPr bwMode="auto">
              <a:xfrm>
                <a:off x="6600" y="9570"/>
                <a:ext cx="2055" cy="750"/>
              </a:xfrm>
              <a:prstGeom prst="flowChartAlternateProcess">
                <a:avLst/>
              </a:prstGeom>
              <a:solidFill>
                <a:srgbClr val="FFFFFF"/>
              </a:solidFill>
              <a:ln w="12700">
                <a:solidFill>
                  <a:srgbClr val="C0504D"/>
                </a:solidFill>
                <a:prstDash val="dash"/>
                <a:miter lim="800000"/>
                <a:headEnd/>
                <a:tailEnd/>
              </a:ln>
              <a:effectLst/>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アプリケーション実行環境</a:t>
                </a:r>
                <a:endParaRPr kumimoji="1" lang="ja-JP" sz="1200" b="1"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3" name="AutoShape 19"/>
              <p:cNvSpPr>
                <a:spLocks noChangeArrowheads="1"/>
              </p:cNvSpPr>
              <p:nvPr/>
            </p:nvSpPr>
            <p:spPr bwMode="auto">
              <a:xfrm>
                <a:off x="6600" y="10395"/>
                <a:ext cx="2055" cy="780"/>
              </a:xfrm>
              <a:prstGeom prst="flowChartAlternateProcess">
                <a:avLst/>
              </a:prstGeom>
              <a:solidFill>
                <a:srgbClr val="FFFFFF"/>
              </a:solidFill>
              <a:ln w="12700">
                <a:solidFill>
                  <a:srgbClr val="9BBB59"/>
                </a:solidFill>
                <a:prstDash val="dash"/>
                <a:miter lim="800000"/>
                <a:headEnd/>
                <a:tailEnd/>
              </a:ln>
              <a:effec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ミドルウェア</a:t>
                </a:r>
                <a:r>
                  <a:rPr kumimoji="1" lang="en-US" altLang="ja-JP" sz="1200" b="1"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/OS</a:t>
                </a:r>
                <a:endParaRPr kumimoji="1" lang="ja-JP" altLang="ja-JP" sz="1200" b="1"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4" name="AutoShape 20"/>
              <p:cNvSpPr>
                <a:spLocks noChangeArrowheads="1"/>
              </p:cNvSpPr>
              <p:nvPr/>
            </p:nvSpPr>
            <p:spPr bwMode="auto">
              <a:xfrm>
                <a:off x="6600" y="11265"/>
                <a:ext cx="2055" cy="720"/>
              </a:xfrm>
              <a:prstGeom prst="flowChartAlternateProcess">
                <a:avLst/>
              </a:prstGeom>
              <a:solidFill>
                <a:srgbClr val="FFFFFF"/>
              </a:solidFill>
              <a:ln w="12700">
                <a:solidFill>
                  <a:srgbClr val="4BACC6"/>
                </a:solidFill>
                <a:prstDash val="dash"/>
                <a:miter lim="800000"/>
                <a:headEnd/>
                <a:tailEnd/>
              </a:ln>
              <a:effectLst/>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仮想マシン</a:t>
                </a:r>
                <a:endParaRPr kumimoji="1" lang="ja-JP" sz="1200" b="1"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1045" name="Rectangle 21"/>
            <p:cNvSpPr>
              <a:spLocks noChangeArrowheads="1"/>
            </p:cNvSpPr>
            <p:nvPr/>
          </p:nvSpPr>
          <p:spPr bwMode="auto">
            <a:xfrm>
              <a:off x="5125" y="7965"/>
              <a:ext cx="2450" cy="40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利用者自由に開発可能</a:t>
              </a:r>
              <a:endParaRPr kumimoji="1" lang="ja-JP" sz="12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cxnSp>
          <p:nvCxnSpPr>
            <p:cNvPr id="1046" name="AutoShape 22"/>
            <p:cNvCxnSpPr>
              <a:cxnSpLocks noChangeShapeType="1"/>
            </p:cNvCxnSpPr>
            <p:nvPr/>
          </p:nvCxnSpPr>
          <p:spPr bwMode="auto">
            <a:xfrm flipH="1">
              <a:off x="5130" y="8370"/>
              <a:ext cx="705" cy="315"/>
            </a:xfrm>
            <a:prstGeom prst="straightConnector1">
              <a:avLst/>
            </a:prstGeom>
            <a:noFill/>
            <a:ln w="9525">
              <a:solidFill>
                <a:srgbClr val="000000"/>
              </a:solidFill>
              <a:round/>
              <a:headEnd/>
              <a:tailEnd type="triangle" w="med" len="med"/>
            </a:ln>
          </p:spPr>
        </p:cxnSp>
        <p:cxnSp>
          <p:nvCxnSpPr>
            <p:cNvPr id="1047" name="AutoShape 23"/>
            <p:cNvCxnSpPr>
              <a:cxnSpLocks noChangeShapeType="1"/>
            </p:cNvCxnSpPr>
            <p:nvPr/>
          </p:nvCxnSpPr>
          <p:spPr bwMode="auto">
            <a:xfrm>
              <a:off x="6840" y="8370"/>
              <a:ext cx="735" cy="315"/>
            </a:xfrm>
            <a:prstGeom prst="straightConnector1">
              <a:avLst/>
            </a:prstGeom>
            <a:noFill/>
            <a:ln w="9525">
              <a:solidFill>
                <a:srgbClr val="000000"/>
              </a:solidFill>
              <a:round/>
              <a:headEnd/>
              <a:tailEnd type="triangle" w="med" len="med"/>
            </a:ln>
          </p:spPr>
        </p:cxnSp>
        <p:sp>
          <p:nvSpPr>
            <p:cNvPr id="1048" name="Rectangle 24"/>
            <p:cNvSpPr>
              <a:spLocks noChangeArrowheads="1"/>
            </p:cNvSpPr>
            <p:nvPr/>
          </p:nvSpPr>
          <p:spPr bwMode="auto">
            <a:xfrm>
              <a:off x="9000" y="9075"/>
              <a:ext cx="570" cy="2625"/>
            </a:xfrm>
            <a:prstGeom prst="rect">
              <a:avLst/>
            </a:prstGeom>
            <a:solidFill>
              <a:srgbClr val="FFFFFF"/>
            </a:solidFill>
            <a:ln w="9525">
              <a:solidFill>
                <a:srgbClr val="000000"/>
              </a:solidFill>
              <a:miter lim="800000"/>
              <a:headEnd/>
              <a:tailEnd/>
            </a:ln>
          </p:spPr>
          <p:txBody>
            <a:bodyPr vert="eaVert"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利用者が自由に選択が可能</a:t>
              </a:r>
              <a:endParaRPr kumimoji="1" lang="ja-JP" sz="12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cxnSp>
          <p:nvCxnSpPr>
            <p:cNvPr id="1049" name="AutoShape 25"/>
            <p:cNvCxnSpPr>
              <a:cxnSpLocks noChangeShapeType="1"/>
            </p:cNvCxnSpPr>
            <p:nvPr/>
          </p:nvCxnSpPr>
          <p:spPr bwMode="auto">
            <a:xfrm flipH="1" flipV="1">
              <a:off x="8655" y="9945"/>
              <a:ext cx="345" cy="210"/>
            </a:xfrm>
            <a:prstGeom prst="straightConnector1">
              <a:avLst/>
            </a:prstGeom>
            <a:noFill/>
            <a:ln w="9525">
              <a:solidFill>
                <a:srgbClr val="000000"/>
              </a:solidFill>
              <a:round/>
              <a:headEnd/>
              <a:tailEnd type="triangle" w="med" len="med"/>
            </a:ln>
          </p:spPr>
        </p:cxnSp>
        <p:cxnSp>
          <p:nvCxnSpPr>
            <p:cNvPr id="1050" name="AutoShape 26"/>
            <p:cNvCxnSpPr>
              <a:cxnSpLocks noChangeShapeType="1"/>
            </p:cNvCxnSpPr>
            <p:nvPr/>
          </p:nvCxnSpPr>
          <p:spPr bwMode="auto">
            <a:xfrm flipH="1">
              <a:off x="8655" y="10470"/>
              <a:ext cx="345" cy="255"/>
            </a:xfrm>
            <a:prstGeom prst="straightConnector1">
              <a:avLst/>
            </a:prstGeom>
            <a:noFill/>
            <a:ln w="9525">
              <a:solidFill>
                <a:srgbClr val="000000"/>
              </a:solidFill>
              <a:round/>
              <a:headEnd/>
              <a:tailEnd type="triangle" w="med" len="med"/>
            </a:ln>
          </p:spPr>
        </p:cxnSp>
      </p:grpSp>
      <p:sp>
        <p:nvSpPr>
          <p:cNvPr id="36" name="角丸四角形 35"/>
          <p:cNvSpPr/>
          <p:nvPr/>
        </p:nvSpPr>
        <p:spPr>
          <a:xfrm>
            <a:off x="6156176" y="2420888"/>
            <a:ext cx="2808312" cy="64807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en-US" altLang="ja-JP" dirty="0" err="1" smtClean="0"/>
              <a:t>SaaS</a:t>
            </a:r>
            <a:r>
              <a:rPr kumimoji="1" lang="ja-JP" altLang="en-US" dirty="0" smtClean="0"/>
              <a:t>：ソフトをサービスとして提供する</a:t>
            </a:r>
            <a:endParaRPr kumimoji="1" lang="ja-JP" altLang="en-US" dirty="0"/>
          </a:p>
        </p:txBody>
      </p:sp>
      <p:sp>
        <p:nvSpPr>
          <p:cNvPr id="37" name="角丸四角形 36"/>
          <p:cNvSpPr/>
          <p:nvPr/>
        </p:nvSpPr>
        <p:spPr>
          <a:xfrm>
            <a:off x="6156176" y="3429000"/>
            <a:ext cx="2808312" cy="64807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r>
              <a:rPr kumimoji="1" lang="en-US" altLang="ja-JP" dirty="0" err="1" smtClean="0"/>
              <a:t>PaaS</a:t>
            </a:r>
            <a:r>
              <a:rPr kumimoji="1" lang="ja-JP" altLang="en-US" dirty="0" smtClean="0"/>
              <a:t>：</a:t>
            </a:r>
            <a:r>
              <a:rPr lang="ja-JP" altLang="ja-JP" dirty="0" smtClean="0"/>
              <a:t>プラットフォーム</a:t>
            </a:r>
            <a:r>
              <a:rPr kumimoji="1" lang="ja-JP" altLang="en-US" dirty="0" smtClean="0"/>
              <a:t>をサービスとして提供する</a:t>
            </a:r>
            <a:endParaRPr kumimoji="1" lang="ja-JP" altLang="en-US" dirty="0"/>
          </a:p>
        </p:txBody>
      </p:sp>
      <p:sp>
        <p:nvSpPr>
          <p:cNvPr id="38" name="角丸四角形 37"/>
          <p:cNvSpPr/>
          <p:nvPr/>
        </p:nvSpPr>
        <p:spPr>
          <a:xfrm>
            <a:off x="6156176" y="4437112"/>
            <a:ext cx="2808312" cy="64807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kumimoji="1" lang="en-US" altLang="ja-JP" dirty="0" err="1" smtClean="0"/>
              <a:t>IaaS</a:t>
            </a:r>
            <a:r>
              <a:rPr kumimoji="1" lang="ja-JP" altLang="en-US" dirty="0" smtClean="0"/>
              <a:t>：システム</a:t>
            </a:r>
            <a:r>
              <a:rPr lang="ja-JP" altLang="ja-JP" dirty="0" smtClean="0"/>
              <a:t>基盤</a:t>
            </a:r>
            <a:r>
              <a:rPr kumimoji="1" lang="ja-JP" altLang="en-US" dirty="0" smtClean="0"/>
              <a:t>をサービスとして提供する</a:t>
            </a:r>
            <a:endParaRPr kumimoji="1" lang="ja-JP" altLang="en-US" dirty="0"/>
          </a:p>
        </p:txBody>
      </p:sp>
      <p:sp>
        <p:nvSpPr>
          <p:cNvPr id="48129" name="Rectangle 1"/>
          <p:cNvSpPr>
            <a:spLocks noChangeArrowheads="1"/>
          </p:cNvSpPr>
          <p:nvPr/>
        </p:nvSpPr>
        <p:spPr bwMode="auto">
          <a:xfrm>
            <a:off x="1187624" y="5852120"/>
            <a:ext cx="3744416"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Century" pitchFamily="18" charset="0"/>
                <a:ea typeface="MS Mincho" pitchFamily="49" charset="-128"/>
                <a:cs typeface="Century" pitchFamily="18" charset="0"/>
              </a:rPr>
              <a:t>SaaS</a:t>
            </a:r>
            <a:r>
              <a:rPr kumimoji="0" lang="ja-JP" altLang="en-US" sz="1200" b="0" i="0" u="none" strike="noStrike" cap="none" normalizeH="0" baseline="0" dirty="0" smtClean="0">
                <a:ln>
                  <a:noFill/>
                </a:ln>
                <a:solidFill>
                  <a:schemeClr val="tx1"/>
                </a:solidFill>
                <a:effectLst/>
                <a:latin typeface="Century" pitchFamily="18" charset="0"/>
                <a:ea typeface="MS Mincho" pitchFamily="49" charset="-128"/>
                <a:cs typeface="Century" pitchFamily="18" charset="0"/>
              </a:rPr>
              <a:t>、</a:t>
            </a:r>
            <a:r>
              <a:rPr kumimoji="0" lang="en-US" altLang="ja-JP" sz="1200" b="0" i="0" u="none" strike="noStrike" cap="none" normalizeH="0" baseline="0" dirty="0" err="1" smtClean="0">
                <a:ln>
                  <a:noFill/>
                </a:ln>
                <a:solidFill>
                  <a:schemeClr val="tx1"/>
                </a:solidFill>
                <a:effectLst/>
                <a:latin typeface="Century" pitchFamily="18" charset="0"/>
                <a:ea typeface="MS Mincho" pitchFamily="49" charset="-128"/>
                <a:cs typeface="Century" pitchFamily="18" charset="0"/>
              </a:rPr>
              <a:t>PaaS</a:t>
            </a:r>
            <a:r>
              <a:rPr kumimoji="0" lang="ja-JP" altLang="en-US" sz="1200" b="0" i="0" u="none" strike="noStrike" cap="none" normalizeH="0" baseline="0" dirty="0" smtClean="0">
                <a:ln>
                  <a:noFill/>
                </a:ln>
                <a:solidFill>
                  <a:schemeClr val="tx1"/>
                </a:solidFill>
                <a:effectLst/>
                <a:latin typeface="Century" pitchFamily="18" charset="0"/>
                <a:ea typeface="MS Mincho" pitchFamily="49" charset="-128"/>
                <a:cs typeface="Century" pitchFamily="18" charset="0"/>
              </a:rPr>
              <a:t>、</a:t>
            </a:r>
            <a:r>
              <a:rPr kumimoji="0" lang="en-US" altLang="ja-JP" sz="1200" b="0" i="0" u="none" strike="noStrike" cap="none" normalizeH="0" baseline="0" dirty="0" err="1" smtClean="0">
                <a:ln>
                  <a:noFill/>
                </a:ln>
                <a:solidFill>
                  <a:schemeClr val="tx1"/>
                </a:solidFill>
                <a:effectLst/>
                <a:latin typeface="Century" pitchFamily="18" charset="0"/>
                <a:ea typeface="MS Mincho" pitchFamily="49" charset="-128"/>
                <a:cs typeface="Century" pitchFamily="18" charset="0"/>
              </a:rPr>
              <a:t>IaaS</a:t>
            </a:r>
            <a:r>
              <a:rPr kumimoji="0" lang="ja-JP" altLang="en-US" sz="1200" b="0" i="0" u="none" strike="noStrike" cap="none" normalizeH="0" baseline="0" dirty="0" smtClean="0">
                <a:ln>
                  <a:noFill/>
                </a:ln>
                <a:solidFill>
                  <a:schemeClr val="tx1"/>
                </a:solidFill>
                <a:effectLst/>
                <a:latin typeface="Century" pitchFamily="18" charset="0"/>
                <a:ea typeface="MS Mincho" pitchFamily="49" charset="-128"/>
                <a:cs typeface="Century" pitchFamily="18" charset="0"/>
              </a:rPr>
              <a:t>の違い</a:t>
            </a:r>
            <a:endParaRPr kumimoji="0" lang="ja-JP" altLang="en-US" sz="1200"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a:t>
            </a:r>
            <a:r>
              <a:rPr kumimoji="0" lang="en-US" altLang="ja-JP" sz="1200" b="0" i="0" u="none" strike="noStrike" cap="none" normalizeH="0" baseline="0" dirty="0" smtClean="0">
                <a:ln>
                  <a:noFill/>
                </a:ln>
                <a:solidFill>
                  <a:schemeClr val="tx1"/>
                </a:solidFill>
                <a:effectLst/>
                <a:latin typeface="Century" pitchFamily="18" charset="0"/>
                <a:ea typeface="MS Mincho" pitchFamily="49" charset="-128"/>
                <a:cs typeface="Century" pitchFamily="18" charset="0"/>
              </a:rPr>
              <a:t>http://itpro.nikkeibp.co.jp/</a:t>
            </a:r>
            <a:r>
              <a:rPr kumimoji="0" lang="ja-JP" altLang="en-US" sz="1200"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から）</a:t>
            </a:r>
            <a:r>
              <a:rPr kumimoji="0" lang="zh-CN" altLang="en-US" sz="9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 </a:t>
            </a:r>
            <a:endParaRPr kumimoji="0" lang="zh-CN" altLang="en-US"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342900" lvl="0" indent="-342900" algn="l">
              <a:spcBef>
                <a:spcPct val="20000"/>
              </a:spcBef>
            </a:pPr>
            <a:r>
              <a:rPr lang="ja-JP" altLang="zh-CN" sz="3200" dirty="0" smtClean="0">
                <a:latin typeface="MS Mincho" pitchFamily="49" charset="-128"/>
                <a:ea typeface="MS Mincho" pitchFamily="49" charset="-128"/>
              </a:rPr>
              <a:t>事業継続性と標準化</a:t>
            </a:r>
            <a:r>
              <a:rPr lang="ja-JP" altLang="en-US" sz="3200" dirty="0" smtClean="0">
                <a:latin typeface="MS Mincho" pitchFamily="49" charset="-128"/>
                <a:ea typeface="MS Mincho" pitchFamily="49" charset="-128"/>
              </a:rPr>
              <a:t>考察</a:t>
            </a:r>
            <a:endParaRPr lang="en-US" altLang="ja-JP" sz="3200" dirty="0" smtClean="0">
              <a:latin typeface="MS Mincho" pitchFamily="49" charset="-128"/>
              <a:ea typeface="MS Mincho" pitchFamily="49" charset="-128"/>
            </a:endParaRPr>
          </a:p>
        </p:txBody>
      </p:sp>
      <p:sp>
        <p:nvSpPr>
          <p:cNvPr id="3" name="コンテンツ プレースホルダ 2"/>
          <p:cNvSpPr>
            <a:spLocks noGrp="1"/>
          </p:cNvSpPr>
          <p:nvPr>
            <p:ph idx="1"/>
          </p:nvPr>
        </p:nvSpPr>
        <p:spPr>
          <a:xfrm>
            <a:off x="457200" y="1600200"/>
            <a:ext cx="8229600" cy="4637112"/>
          </a:xfrm>
        </p:spPr>
        <p:txBody>
          <a:bodyPr>
            <a:normAutofit/>
          </a:bodyPr>
          <a:lstStyle/>
          <a:p>
            <a:r>
              <a:rPr lang="ja-JP" altLang="zh-CN" sz="2800" dirty="0" smtClean="0">
                <a:latin typeface="MS Mincho" pitchFamily="49" charset="-128"/>
                <a:ea typeface="MS Mincho" pitchFamily="49" charset="-128"/>
              </a:rPr>
              <a:t>財務、運営状況</a:t>
            </a:r>
            <a:r>
              <a:rPr lang="ja-JP" altLang="en-US" sz="2800" dirty="0" smtClean="0">
                <a:latin typeface="MS Mincho" pitchFamily="49" charset="-128"/>
                <a:ea typeface="MS Mincho" pitchFamily="49" charset="-128"/>
              </a:rPr>
              <a:t>の</a:t>
            </a:r>
            <a:r>
              <a:rPr lang="ja-JP" altLang="zh-CN" sz="2800" dirty="0" smtClean="0">
                <a:latin typeface="MS Mincho" pitchFamily="49" charset="-128"/>
                <a:ea typeface="MS Mincho" pitchFamily="49" charset="-128"/>
              </a:rPr>
              <a:t>確認</a:t>
            </a:r>
            <a:r>
              <a:rPr lang="ja-JP" altLang="en-US" sz="2800" dirty="0" smtClean="0">
                <a:latin typeface="MS Mincho" pitchFamily="49" charset="-128"/>
                <a:ea typeface="MS Mincho" pitchFamily="49" charset="-128"/>
              </a:rPr>
              <a:t>は</a:t>
            </a:r>
            <a:r>
              <a:rPr lang="ja-JP" altLang="zh-CN" sz="2800" dirty="0" smtClean="0">
                <a:latin typeface="MS Mincho" pitchFamily="49" charset="-128"/>
                <a:ea typeface="MS Mincho" pitchFamily="49" charset="-128"/>
              </a:rPr>
              <a:t>必要</a:t>
            </a:r>
            <a:endParaRPr lang="en-US" altLang="ja-JP" sz="2800" dirty="0" smtClean="0">
              <a:latin typeface="MS Mincho" pitchFamily="49" charset="-128"/>
              <a:ea typeface="MS Mincho" pitchFamily="49" charset="-128"/>
            </a:endParaRPr>
          </a:p>
          <a:p>
            <a:endParaRPr lang="en-US" altLang="zh-CN" sz="2800" dirty="0" smtClean="0">
              <a:latin typeface="MS Mincho" pitchFamily="49" charset="-128"/>
              <a:ea typeface="MS Mincho" pitchFamily="49" charset="-128"/>
            </a:endParaRPr>
          </a:p>
          <a:p>
            <a:r>
              <a:rPr lang="ja-JP" altLang="zh-CN" sz="2800" dirty="0" smtClean="0">
                <a:latin typeface="MS Mincho" pitchFamily="49" charset="-128"/>
                <a:ea typeface="MS Mincho" pitchFamily="49" charset="-128"/>
              </a:rPr>
              <a:t>システムの復旧時間</a:t>
            </a:r>
            <a:r>
              <a:rPr lang="ja-JP" altLang="en-US" sz="2800" dirty="0" smtClean="0">
                <a:latin typeface="MS Mincho" pitchFamily="49" charset="-128"/>
                <a:ea typeface="MS Mincho" pitchFamily="49" charset="-128"/>
              </a:rPr>
              <a:t>、</a:t>
            </a:r>
            <a:r>
              <a:rPr lang="ja-JP" altLang="zh-CN" sz="2800" dirty="0" smtClean="0">
                <a:latin typeface="MS Mincho" pitchFamily="49" charset="-128"/>
                <a:ea typeface="MS Mincho" pitchFamily="49" charset="-128"/>
              </a:rPr>
              <a:t>設備の保障</a:t>
            </a:r>
            <a:endParaRPr lang="en-US" altLang="ja-JP" sz="2800" dirty="0" smtClean="0">
              <a:latin typeface="MS Mincho" pitchFamily="49" charset="-128"/>
              <a:ea typeface="MS Mincho" pitchFamily="49" charset="-128"/>
            </a:endParaRPr>
          </a:p>
          <a:p>
            <a:endParaRPr lang="en-US" altLang="zh-CN" sz="2800" dirty="0" smtClean="0">
              <a:latin typeface="MS Mincho" pitchFamily="49" charset="-128"/>
              <a:ea typeface="MS Mincho" pitchFamily="49" charset="-128"/>
            </a:endParaRPr>
          </a:p>
          <a:p>
            <a:r>
              <a:rPr lang="ja-JP" altLang="zh-CN" sz="2800" dirty="0" smtClean="0">
                <a:latin typeface="MS Mincho" pitchFamily="49" charset="-128"/>
                <a:ea typeface="MS Mincho" pitchFamily="49" charset="-128"/>
              </a:rPr>
              <a:t>他のクラウドサービスへの切り替える可能性</a:t>
            </a:r>
            <a:endParaRPr lang="zh-CN" altLang="en-US" sz="2800" dirty="0" smtClean="0">
              <a:latin typeface="MS Mincho" pitchFamily="49" charset="-128"/>
              <a:ea typeface="MS Mincho" pitchFamily="49" charset="-128"/>
            </a:endParaRPr>
          </a:p>
          <a:p>
            <a:pPr>
              <a:buNone/>
            </a:pPr>
            <a:endParaRPr lang="en-US" altLang="ja-JP" sz="2800" dirty="0" smtClean="0">
              <a:latin typeface="MS Mincho" pitchFamily="49" charset="-128"/>
              <a:ea typeface="MS Mincho" pitchFamily="49" charset="-128"/>
            </a:endParaRPr>
          </a:p>
          <a:p>
            <a:pPr>
              <a:buNone/>
            </a:pPr>
            <a:endParaRPr kumimoji="1" lang="en-US" altLang="ja-JP" sz="2800" dirty="0" smtClean="0">
              <a:latin typeface="MS Mincho" pitchFamily="49" charset="-128"/>
              <a:ea typeface="MS Mincho" pitchFamily="49" charset="-128"/>
            </a:endParaRPr>
          </a:p>
          <a:p>
            <a:pPr>
              <a:buNone/>
            </a:pPr>
            <a:r>
              <a:rPr lang="ja-JP" altLang="en-US" sz="2800" dirty="0" smtClean="0">
                <a:latin typeface="MS Mincho" pitchFamily="49" charset="-128"/>
                <a:ea typeface="MS Mincho" pitchFamily="49" charset="-128"/>
              </a:rPr>
              <a:t>　</a:t>
            </a:r>
            <a:endParaRPr lang="en-US" altLang="ja-JP" sz="2800" dirty="0" smtClean="0">
              <a:latin typeface="MS Mincho" pitchFamily="49" charset="-128"/>
              <a:ea typeface="MS Mincho" pitchFamily="49" charset="-128"/>
            </a:endParaRPr>
          </a:p>
          <a:p>
            <a:endParaRPr kumimoji="1" lang="ja-JP" altLang="en-US" sz="2800" dirty="0">
              <a:latin typeface="MS Mincho" pitchFamily="49" charset="-128"/>
              <a:ea typeface="MS Mincho" pitchFamily="49" charset="-128"/>
            </a:endParaRPr>
          </a:p>
        </p:txBody>
      </p:sp>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6" name="テキスト ボックス 5"/>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ja-JP" sz="1400" dirty="0" smtClean="0">
                <a:latin typeface="ＭＳ 明朝" pitchFamily="17" charset="-128"/>
                <a:ea typeface="ＭＳ 明朝" pitchFamily="17" charset="-128"/>
              </a:rPr>
              <a:t>クラウド情報安全性の意識調査と提案</a:t>
            </a:r>
            <a:endParaRPr lang="ja-JP" altLang="en-US" sz="1400" dirty="0">
              <a:latin typeface="ＭＳ 明朝" pitchFamily="17" charset="-128"/>
              <a:ea typeface="ＭＳ 明朝" pitchFamily="17" charset="-128"/>
            </a:endParaRPr>
          </a:p>
        </p:txBody>
      </p:sp>
      <p:pic>
        <p:nvPicPr>
          <p:cNvPr id="7"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
        <p:nvSpPr>
          <p:cNvPr id="9" name="下箭头 8"/>
          <p:cNvSpPr/>
          <p:nvPr/>
        </p:nvSpPr>
        <p:spPr>
          <a:xfrm>
            <a:off x="3995936" y="4293096"/>
            <a:ext cx="64807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1115616" y="5085184"/>
            <a:ext cx="7007046" cy="1231106"/>
          </a:xfrm>
          <a:prstGeom prst="rect">
            <a:avLst/>
          </a:prstGeom>
          <a:noFill/>
        </p:spPr>
        <p:txBody>
          <a:bodyPr wrap="none" rtlCol="0">
            <a:spAutoFit/>
          </a:bodyPr>
          <a:lstStyle/>
          <a:p>
            <a:pPr>
              <a:buNone/>
            </a:pPr>
            <a:r>
              <a:rPr lang="ja-JP" altLang="en-US" sz="2800" dirty="0" smtClean="0">
                <a:latin typeface="MS Mincho" pitchFamily="49" charset="-128"/>
                <a:ea typeface="MS Mincho" pitchFamily="49" charset="-128"/>
              </a:rPr>
              <a:t>標準化は</a:t>
            </a:r>
            <a:r>
              <a:rPr lang="ja-JP" altLang="zh-CN" sz="2800" dirty="0" smtClean="0">
                <a:latin typeface="MS Mincho" pitchFamily="49" charset="-128"/>
                <a:ea typeface="MS Mincho" pitchFamily="49" charset="-128"/>
              </a:rPr>
              <a:t>事業継続性問題</a:t>
            </a:r>
            <a:r>
              <a:rPr lang="ja-JP" altLang="en-US" sz="2800" dirty="0" smtClean="0">
                <a:latin typeface="MS Mincho" pitchFamily="49" charset="-128"/>
                <a:ea typeface="MS Mincho" pitchFamily="49" charset="-128"/>
              </a:rPr>
              <a:t>の解決に効果ある</a:t>
            </a:r>
            <a:endParaRPr lang="en-US" altLang="ja-JP" sz="2800" dirty="0" smtClean="0">
              <a:latin typeface="MS Mincho" pitchFamily="49" charset="-128"/>
              <a:ea typeface="MS Mincho" pitchFamily="49" charset="-128"/>
            </a:endParaRPr>
          </a:p>
          <a:p>
            <a:pPr>
              <a:buNone/>
            </a:pPr>
            <a:r>
              <a:rPr lang="ja-JP" altLang="en-US" sz="2800" dirty="0" smtClean="0">
                <a:latin typeface="MS Mincho" pitchFamily="49" charset="-128"/>
                <a:ea typeface="MS Mincho" pitchFamily="49" charset="-128"/>
              </a:rPr>
              <a:t>　　　　標準化は長期的メリットが多い</a:t>
            </a:r>
            <a:endParaRPr lang="en-US" altLang="ja-JP" sz="2800" dirty="0" smtClean="0">
              <a:latin typeface="MS Mincho" pitchFamily="49" charset="-128"/>
              <a:ea typeface="MS Mincho" pitchFamily="49" charset="-128"/>
            </a:endParaRPr>
          </a:p>
          <a:p>
            <a:endParaRPr lang="zh-CN" altLang="en-US" dirty="0">
              <a:latin typeface="MS Mincho" pitchFamily="49" charset="-128"/>
              <a:ea typeface="MS Mincho"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342900" lvl="0" indent="-342900" algn="l">
              <a:spcBef>
                <a:spcPct val="20000"/>
              </a:spcBef>
            </a:pPr>
            <a:r>
              <a:rPr lang="ja-JP" altLang="en-US" sz="3200" dirty="0" smtClean="0">
                <a:latin typeface="MS Mincho" pitchFamily="49" charset="-128"/>
                <a:ea typeface="MS Mincho" pitchFamily="49" charset="-128"/>
              </a:rPr>
              <a:t>災害対策としてのクラウド</a:t>
            </a:r>
            <a:endParaRPr lang="en-US" altLang="ja-JP" sz="3200" dirty="0" smtClean="0">
              <a:latin typeface="MS Mincho" pitchFamily="49" charset="-128"/>
              <a:ea typeface="MS Mincho" pitchFamily="49" charset="-128"/>
            </a:endParaRPr>
          </a:p>
        </p:txBody>
      </p:sp>
      <p:sp>
        <p:nvSpPr>
          <p:cNvPr id="3" name="コンテンツ プレースホルダ 2"/>
          <p:cNvSpPr>
            <a:spLocks noGrp="1"/>
          </p:cNvSpPr>
          <p:nvPr>
            <p:ph idx="1"/>
          </p:nvPr>
        </p:nvSpPr>
        <p:spPr/>
        <p:txBody>
          <a:bodyPr/>
          <a:lstStyle/>
          <a:p>
            <a:r>
              <a:rPr lang="ja-JP" altLang="zh-CN" sz="2800" i="1" dirty="0" smtClean="0">
                <a:latin typeface="MS Mincho" pitchFamily="49" charset="-128"/>
                <a:ea typeface="MS Mincho" pitchFamily="49" charset="-128"/>
              </a:rPr>
              <a:t>「同じデータが異なる場所に保存されている状態であれば、一箇所が災害に見舞われたとしても、別の場所に保存しているデータからの復旧が可能ということで安全性の向上が見込めます。」</a:t>
            </a:r>
            <a:r>
              <a:rPr lang="ja-JP" altLang="en-US" sz="2800" i="1" dirty="0" smtClean="0">
                <a:latin typeface="MS Mincho" pitchFamily="49" charset="-128"/>
                <a:ea typeface="MS Mincho" pitchFamily="49" charset="-128"/>
              </a:rPr>
              <a:t>　　ーー富士通　大田貴文　</a:t>
            </a:r>
            <a:endParaRPr lang="zh-CN" altLang="en-US" sz="2800" i="1" dirty="0" smtClean="0">
              <a:latin typeface="MS Mincho" pitchFamily="49" charset="-128"/>
              <a:ea typeface="MS Mincho" pitchFamily="49" charset="-128"/>
            </a:endParaRPr>
          </a:p>
          <a:p>
            <a:endParaRPr kumimoji="1" lang="en-US" altLang="ja-JP" sz="2800" dirty="0" smtClean="0">
              <a:latin typeface="MS Mincho" pitchFamily="49" charset="-128"/>
              <a:ea typeface="MS Mincho" pitchFamily="49" charset="-128"/>
            </a:endParaRPr>
          </a:p>
          <a:p>
            <a:r>
              <a:rPr lang="ja-JP" altLang="zh-CN" sz="2800" dirty="0" smtClean="0">
                <a:latin typeface="MS Mincho" pitchFamily="49" charset="-128"/>
                <a:ea typeface="MS Mincho" pitchFamily="49" charset="-128"/>
              </a:rPr>
              <a:t>中小企業</a:t>
            </a:r>
            <a:r>
              <a:rPr lang="ja-JP" altLang="en-US" sz="2800" dirty="0" smtClean="0">
                <a:latin typeface="MS Mincho" pitchFamily="49" charset="-128"/>
                <a:ea typeface="MS Mincho" pitchFamily="49" charset="-128"/>
              </a:rPr>
              <a:t>にメリットが大きい</a:t>
            </a:r>
            <a:endParaRPr kumimoji="1" lang="en-US" altLang="ja-JP" sz="2800" dirty="0" smtClean="0">
              <a:latin typeface="MS Mincho" pitchFamily="49" charset="-128"/>
              <a:ea typeface="MS Mincho" pitchFamily="49" charset="-128"/>
            </a:endParaRPr>
          </a:p>
          <a:p>
            <a:endParaRPr lang="en-US" altLang="ja-JP" sz="2800" dirty="0" smtClean="0">
              <a:latin typeface="MS Mincho" pitchFamily="49" charset="-128"/>
              <a:ea typeface="MS Mincho" pitchFamily="49" charset="-128"/>
            </a:endParaRPr>
          </a:p>
          <a:p>
            <a:endParaRPr kumimoji="1" lang="ja-JP" altLang="en-US" sz="2800" dirty="0">
              <a:latin typeface="MS Mincho" pitchFamily="49" charset="-128"/>
              <a:ea typeface="MS Mincho" pitchFamily="49" charset="-128"/>
            </a:endParaRPr>
          </a:p>
        </p:txBody>
      </p:sp>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6" name="テキスト ボックス 5"/>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ja-JP" sz="1400" dirty="0" smtClean="0">
                <a:latin typeface="ＭＳ 明朝" pitchFamily="17" charset="-128"/>
                <a:ea typeface="ＭＳ 明朝" pitchFamily="17" charset="-128"/>
              </a:rPr>
              <a:t>クラウド情報安全性の意識調査と提案</a:t>
            </a:r>
            <a:endParaRPr lang="ja-JP" altLang="en-US" sz="1400" dirty="0">
              <a:latin typeface="ＭＳ 明朝" pitchFamily="17" charset="-128"/>
              <a:ea typeface="ＭＳ 明朝" pitchFamily="17" charset="-128"/>
            </a:endParaRPr>
          </a:p>
        </p:txBody>
      </p:sp>
      <p:pic>
        <p:nvPicPr>
          <p:cNvPr id="7"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342900" lvl="0" indent="-342900" algn="l">
              <a:spcBef>
                <a:spcPct val="20000"/>
              </a:spcBef>
            </a:pPr>
            <a:r>
              <a:rPr lang="ja-JP" altLang="en-US" sz="3200" dirty="0" smtClean="0">
                <a:latin typeface="MS Mincho" pitchFamily="49" charset="-128"/>
                <a:ea typeface="MS Mincho" pitchFamily="49" charset="-128"/>
              </a:rPr>
              <a:t>結論</a:t>
            </a:r>
            <a:endParaRPr lang="en-US" altLang="ja-JP" sz="3200" dirty="0" smtClean="0">
              <a:latin typeface="MS Mincho" pitchFamily="49" charset="-128"/>
              <a:ea typeface="MS Mincho" pitchFamily="49" charset="-128"/>
            </a:endParaRPr>
          </a:p>
        </p:txBody>
      </p:sp>
      <p:sp>
        <p:nvSpPr>
          <p:cNvPr id="3" name="コンテンツ プレースホルダ 2"/>
          <p:cNvSpPr>
            <a:spLocks noGrp="1"/>
          </p:cNvSpPr>
          <p:nvPr>
            <p:ph idx="1"/>
          </p:nvPr>
        </p:nvSpPr>
        <p:spPr/>
        <p:txBody>
          <a:bodyPr/>
          <a:lstStyle/>
          <a:p>
            <a:r>
              <a:rPr kumimoji="1" lang="ja-JP" altLang="en-US" sz="2800" dirty="0" smtClean="0">
                <a:latin typeface="MS Mincho" pitchFamily="49" charset="-128"/>
                <a:ea typeface="MS Mincho" pitchFamily="49" charset="-128"/>
              </a:rPr>
              <a:t>法律面の対応が重要</a:t>
            </a:r>
            <a:endParaRPr kumimoji="1" lang="en-US" altLang="ja-JP" sz="2800" dirty="0" smtClean="0">
              <a:latin typeface="MS Mincho" pitchFamily="49" charset="-128"/>
              <a:ea typeface="MS Mincho" pitchFamily="49" charset="-128"/>
            </a:endParaRPr>
          </a:p>
          <a:p>
            <a:endParaRPr lang="en-US" altLang="ja-JP" sz="2800" dirty="0" smtClean="0">
              <a:latin typeface="MS Mincho" pitchFamily="49" charset="-128"/>
              <a:ea typeface="MS Mincho" pitchFamily="49" charset="-128"/>
            </a:endParaRPr>
          </a:p>
          <a:p>
            <a:r>
              <a:rPr lang="ja-JP" altLang="en-US" sz="2800" dirty="0" smtClean="0">
                <a:latin typeface="MS Mincho" pitchFamily="49" charset="-128"/>
                <a:ea typeface="MS Mincho" pitchFamily="49" charset="-128"/>
              </a:rPr>
              <a:t>産業の規制、標準の対応</a:t>
            </a:r>
            <a:endParaRPr lang="en-US" altLang="ja-JP" sz="2800" dirty="0" smtClean="0">
              <a:latin typeface="MS Mincho" pitchFamily="49" charset="-128"/>
              <a:ea typeface="MS Mincho" pitchFamily="49" charset="-128"/>
            </a:endParaRPr>
          </a:p>
          <a:p>
            <a:endParaRPr kumimoji="1" lang="en-US" altLang="ja-JP" sz="2800" dirty="0" smtClean="0">
              <a:latin typeface="MS Mincho" pitchFamily="49" charset="-128"/>
              <a:ea typeface="MS Mincho" pitchFamily="49" charset="-128"/>
            </a:endParaRPr>
          </a:p>
          <a:p>
            <a:r>
              <a:rPr lang="ja-JP" altLang="en-US" sz="2800" dirty="0" smtClean="0">
                <a:latin typeface="MS Mincho" pitchFamily="49" charset="-128"/>
                <a:ea typeface="MS Mincho" pitchFamily="49" charset="-128"/>
              </a:rPr>
              <a:t>事業者の自覚（内部管理、情報の開示）</a:t>
            </a:r>
            <a:endParaRPr lang="en-US" altLang="ja-JP" sz="2800" dirty="0" smtClean="0">
              <a:latin typeface="MS Mincho" pitchFamily="49" charset="-128"/>
              <a:ea typeface="MS Mincho" pitchFamily="49" charset="-128"/>
            </a:endParaRPr>
          </a:p>
          <a:p>
            <a:endParaRPr kumimoji="1" lang="en-US" altLang="ja-JP" sz="2800" dirty="0" smtClean="0">
              <a:latin typeface="MS Mincho" pitchFamily="49" charset="-128"/>
              <a:ea typeface="MS Mincho" pitchFamily="49" charset="-128"/>
            </a:endParaRPr>
          </a:p>
          <a:p>
            <a:r>
              <a:rPr kumimoji="1" lang="ja-JP" altLang="en-US" sz="2800" dirty="0" smtClean="0">
                <a:latin typeface="MS Mincho" pitchFamily="49" charset="-128"/>
                <a:ea typeface="MS Mincho" pitchFamily="49" charset="-128"/>
              </a:rPr>
              <a:t>利用者</a:t>
            </a:r>
            <a:r>
              <a:rPr lang="ja-JP" altLang="en-US" sz="2800" dirty="0" smtClean="0">
                <a:latin typeface="MS Mincho" pitchFamily="49" charset="-128"/>
                <a:ea typeface="MS Mincho" pitchFamily="49" charset="-128"/>
              </a:rPr>
              <a:t>意識の強化（セキュリティ、監査）</a:t>
            </a:r>
            <a:endParaRPr kumimoji="1" lang="en-US" altLang="ja-JP" sz="2800" dirty="0" smtClean="0">
              <a:latin typeface="MS Mincho" pitchFamily="49" charset="-128"/>
              <a:ea typeface="MS Mincho" pitchFamily="49" charset="-128"/>
            </a:endParaRPr>
          </a:p>
          <a:p>
            <a:endParaRPr lang="en-US" altLang="ja-JP" sz="2800" dirty="0" smtClean="0">
              <a:latin typeface="MS Mincho" pitchFamily="49" charset="-128"/>
              <a:ea typeface="MS Mincho" pitchFamily="49" charset="-128"/>
            </a:endParaRPr>
          </a:p>
          <a:p>
            <a:endParaRPr kumimoji="1" lang="ja-JP" altLang="en-US" sz="2800" dirty="0">
              <a:latin typeface="MS Mincho" pitchFamily="49" charset="-128"/>
              <a:ea typeface="MS Mincho" pitchFamily="49" charset="-128"/>
            </a:endParaRPr>
          </a:p>
        </p:txBody>
      </p:sp>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6" name="テキスト ボックス 5"/>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ja-JP" sz="1400" dirty="0" smtClean="0">
                <a:latin typeface="ＭＳ 明朝" pitchFamily="17" charset="-128"/>
                <a:ea typeface="ＭＳ 明朝" pitchFamily="17" charset="-128"/>
              </a:rPr>
              <a:t>クラウド情報安全性の意識調査と提案</a:t>
            </a:r>
            <a:endParaRPr lang="ja-JP" altLang="en-US" sz="1400" dirty="0">
              <a:latin typeface="ＭＳ 明朝" pitchFamily="17" charset="-128"/>
              <a:ea typeface="ＭＳ 明朝" pitchFamily="17" charset="-128"/>
            </a:endParaRPr>
          </a:p>
        </p:txBody>
      </p:sp>
      <p:pic>
        <p:nvPicPr>
          <p:cNvPr id="7"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342900" lvl="0" indent="-342900" algn="l">
              <a:spcBef>
                <a:spcPct val="20000"/>
              </a:spcBef>
            </a:pPr>
            <a:r>
              <a:rPr lang="ja-JP" altLang="en-US" sz="3200" dirty="0" smtClean="0">
                <a:latin typeface="MS Mincho" pitchFamily="49" charset="-128"/>
                <a:ea typeface="MS Mincho" pitchFamily="49" charset="-128"/>
              </a:rPr>
              <a:t>参考文献</a:t>
            </a:r>
            <a:endParaRPr lang="en-US" altLang="ja-JP" sz="3200" dirty="0" smtClean="0">
              <a:latin typeface="MS Mincho" pitchFamily="49" charset="-128"/>
              <a:ea typeface="MS Mincho" pitchFamily="49" charset="-128"/>
            </a:endParaRPr>
          </a:p>
        </p:txBody>
      </p:sp>
      <p:sp>
        <p:nvSpPr>
          <p:cNvPr id="3" name="コンテンツ プレースホルダ 2"/>
          <p:cNvSpPr>
            <a:spLocks noGrp="1"/>
          </p:cNvSpPr>
          <p:nvPr>
            <p:ph idx="1"/>
          </p:nvPr>
        </p:nvSpPr>
        <p:spPr>
          <a:xfrm>
            <a:off x="457200" y="1628800"/>
            <a:ext cx="8229600" cy="4497363"/>
          </a:xfrm>
        </p:spPr>
        <p:txBody>
          <a:bodyPr>
            <a:normAutofit fontScale="47500" lnSpcReduction="20000"/>
          </a:bodyPr>
          <a:lstStyle/>
          <a:p>
            <a:r>
              <a:rPr lang="ja-JP" altLang="zh-CN" sz="2800" dirty="0" smtClean="0">
                <a:latin typeface="MS Mincho" pitchFamily="49" charset="-128"/>
                <a:ea typeface="MS Mincho" pitchFamily="49" charset="-128"/>
              </a:rPr>
              <a:t>書類</a:t>
            </a:r>
            <a:endParaRPr lang="zh-CN" altLang="zh-CN" sz="2800" dirty="0" smtClean="0">
              <a:latin typeface="MS Mincho" pitchFamily="49" charset="-128"/>
              <a:ea typeface="MS Mincho" pitchFamily="49" charset="-128"/>
            </a:endParaRPr>
          </a:p>
          <a:p>
            <a:r>
              <a:rPr lang="ja-JP" altLang="zh-CN" sz="2800" dirty="0" smtClean="0">
                <a:latin typeface="MS Mincho" pitchFamily="49" charset="-128"/>
                <a:ea typeface="MS Mincho" pitchFamily="49" charset="-128"/>
              </a:rPr>
              <a:t>山谷正己（</a:t>
            </a:r>
            <a:r>
              <a:rPr lang="en-US" altLang="zh-CN" sz="2800" dirty="0" smtClean="0">
                <a:latin typeface="MS Mincho" pitchFamily="49" charset="-128"/>
                <a:ea typeface="MS Mincho" pitchFamily="49" charset="-128"/>
              </a:rPr>
              <a:t>2009</a:t>
            </a:r>
            <a:r>
              <a:rPr lang="ja-JP" altLang="zh-CN" sz="2800" dirty="0" smtClean="0">
                <a:latin typeface="MS Mincho" pitchFamily="49" charset="-128"/>
                <a:ea typeface="MS Mincho" pitchFamily="49" charset="-128"/>
              </a:rPr>
              <a:t>）</a:t>
            </a:r>
            <a:r>
              <a:rPr lang="en-US" altLang="zh-CN" sz="2800" dirty="0" smtClean="0">
                <a:latin typeface="MS Mincho" pitchFamily="49" charset="-128"/>
                <a:ea typeface="MS Mincho" pitchFamily="49" charset="-128"/>
              </a:rPr>
              <a:t>,</a:t>
            </a:r>
            <a:r>
              <a:rPr lang="ja-JP" altLang="zh-CN" sz="2800" dirty="0" smtClean="0">
                <a:latin typeface="MS Mincho" pitchFamily="49" charset="-128"/>
                <a:ea typeface="MS Mincho" pitchFamily="49" charset="-128"/>
              </a:rPr>
              <a:t>「図解でわかる</a:t>
            </a:r>
            <a:r>
              <a:rPr lang="en-US" altLang="zh-CN" sz="2800" dirty="0" err="1" smtClean="0">
                <a:latin typeface="MS Mincho" pitchFamily="49" charset="-128"/>
                <a:ea typeface="MS Mincho" pitchFamily="49" charset="-128"/>
              </a:rPr>
              <a:t>SaaS</a:t>
            </a:r>
            <a:r>
              <a:rPr lang="ja-JP" altLang="zh-CN" sz="2800" dirty="0" smtClean="0">
                <a:latin typeface="MS Mincho" pitchFamily="49" charset="-128"/>
                <a:ea typeface="MS Mincho" pitchFamily="49" charset="-128"/>
              </a:rPr>
              <a:t>のすべて」</a:t>
            </a:r>
            <a:r>
              <a:rPr lang="en-US" altLang="zh-CN" sz="2800" dirty="0" smtClean="0">
                <a:latin typeface="MS Mincho" pitchFamily="49" charset="-128"/>
                <a:ea typeface="MS Mincho" pitchFamily="49" charset="-128"/>
              </a:rPr>
              <a:t>,</a:t>
            </a:r>
            <a:r>
              <a:rPr lang="ja-JP" altLang="zh-CN" sz="2800" dirty="0" smtClean="0">
                <a:latin typeface="MS Mincho" pitchFamily="49" charset="-128"/>
                <a:ea typeface="MS Mincho" pitchFamily="49" charset="-128"/>
              </a:rPr>
              <a:t>オーム社</a:t>
            </a:r>
            <a:r>
              <a:rPr lang="en-US" altLang="zh-CN" sz="2800" dirty="0" smtClean="0">
                <a:latin typeface="MS Mincho" pitchFamily="49" charset="-128"/>
                <a:ea typeface="MS Mincho" pitchFamily="49" charset="-128"/>
              </a:rPr>
              <a:t>,p3-10</a:t>
            </a:r>
            <a:endParaRPr lang="zh-CN" altLang="zh-CN" sz="2800" dirty="0" smtClean="0">
              <a:latin typeface="MS Mincho" pitchFamily="49" charset="-128"/>
              <a:ea typeface="MS Mincho" pitchFamily="49" charset="-128"/>
            </a:endParaRPr>
          </a:p>
          <a:p>
            <a:r>
              <a:rPr lang="en-US" altLang="zh-CN" sz="2800" dirty="0" smtClean="0">
                <a:latin typeface="MS Mincho" pitchFamily="49" charset="-128"/>
                <a:ea typeface="MS Mincho" pitchFamily="49" charset="-128"/>
              </a:rPr>
              <a:t>Tim Mather</a:t>
            </a:r>
            <a:r>
              <a:rPr lang="ja-JP" altLang="zh-CN" sz="2800" dirty="0" smtClean="0">
                <a:latin typeface="MS Mincho" pitchFamily="49" charset="-128"/>
                <a:ea typeface="MS Mincho" pitchFamily="49" charset="-128"/>
              </a:rPr>
              <a:t>・</a:t>
            </a:r>
            <a:r>
              <a:rPr lang="en-US" altLang="zh-CN" sz="2800" dirty="0" err="1" smtClean="0">
                <a:latin typeface="MS Mincho" pitchFamily="49" charset="-128"/>
                <a:ea typeface="MS Mincho" pitchFamily="49" charset="-128"/>
              </a:rPr>
              <a:t>Subra</a:t>
            </a:r>
            <a:r>
              <a:rPr lang="en-US" altLang="zh-CN" sz="2800" dirty="0" smtClean="0">
                <a:latin typeface="MS Mincho" pitchFamily="49" charset="-128"/>
                <a:ea typeface="MS Mincho" pitchFamily="49" charset="-128"/>
              </a:rPr>
              <a:t> </a:t>
            </a:r>
            <a:r>
              <a:rPr lang="en-US" altLang="zh-CN" sz="2800" dirty="0" err="1" smtClean="0">
                <a:latin typeface="MS Mincho" pitchFamily="49" charset="-128"/>
                <a:ea typeface="MS Mincho" pitchFamily="49" charset="-128"/>
              </a:rPr>
              <a:t>Kumaraswamy</a:t>
            </a:r>
            <a:r>
              <a:rPr lang="ja-JP" altLang="zh-CN" sz="2800" dirty="0" smtClean="0">
                <a:latin typeface="MS Mincho" pitchFamily="49" charset="-128"/>
                <a:ea typeface="MS Mincho" pitchFamily="49" charset="-128"/>
              </a:rPr>
              <a:t>・</a:t>
            </a:r>
            <a:r>
              <a:rPr lang="en-US" altLang="zh-CN" sz="2800" dirty="0" err="1" smtClean="0">
                <a:latin typeface="MS Mincho" pitchFamily="49" charset="-128"/>
                <a:ea typeface="MS Mincho" pitchFamily="49" charset="-128"/>
              </a:rPr>
              <a:t>Shahed</a:t>
            </a:r>
            <a:r>
              <a:rPr lang="en-US" altLang="zh-CN" sz="2800" dirty="0" smtClean="0">
                <a:latin typeface="MS Mincho" pitchFamily="49" charset="-128"/>
                <a:ea typeface="MS Mincho" pitchFamily="49" charset="-128"/>
              </a:rPr>
              <a:t> </a:t>
            </a:r>
            <a:r>
              <a:rPr lang="en-US" altLang="zh-CN" sz="2800" dirty="0" err="1" smtClean="0">
                <a:latin typeface="MS Mincho" pitchFamily="49" charset="-128"/>
                <a:ea typeface="MS Mincho" pitchFamily="49" charset="-128"/>
              </a:rPr>
              <a:t>Latif</a:t>
            </a:r>
            <a:r>
              <a:rPr lang="ja-JP" altLang="zh-CN" sz="2800" dirty="0" smtClean="0">
                <a:latin typeface="MS Mincho" pitchFamily="49" charset="-128"/>
                <a:ea typeface="MS Mincho" pitchFamily="49" charset="-128"/>
              </a:rPr>
              <a:t>（</a:t>
            </a:r>
            <a:r>
              <a:rPr lang="en-US" altLang="zh-CN" sz="2800" dirty="0" smtClean="0">
                <a:latin typeface="MS Mincho" pitchFamily="49" charset="-128"/>
                <a:ea typeface="MS Mincho" pitchFamily="49" charset="-128"/>
              </a:rPr>
              <a:t>2009</a:t>
            </a:r>
            <a:r>
              <a:rPr lang="ja-JP" altLang="zh-CN" sz="2800" dirty="0" smtClean="0">
                <a:latin typeface="MS Mincho" pitchFamily="49" charset="-128"/>
                <a:ea typeface="MS Mincho" pitchFamily="49" charset="-128"/>
              </a:rPr>
              <a:t>）</a:t>
            </a:r>
            <a:r>
              <a:rPr lang="en-US" altLang="zh-CN" sz="2800" dirty="0" smtClean="0">
                <a:latin typeface="MS Mincho" pitchFamily="49" charset="-128"/>
                <a:ea typeface="MS Mincho" pitchFamily="49" charset="-128"/>
              </a:rPr>
              <a:t>,</a:t>
            </a:r>
            <a:r>
              <a:rPr lang="ja-JP" altLang="zh-CN" sz="2800" dirty="0" smtClean="0">
                <a:latin typeface="MS Mincho" pitchFamily="49" charset="-128"/>
                <a:ea typeface="MS Mincho" pitchFamily="49" charset="-128"/>
              </a:rPr>
              <a:t>クラウドセキュリティ＆プライバシー</a:t>
            </a:r>
            <a:r>
              <a:rPr lang="en-US" altLang="zh-CN" sz="2800" dirty="0" smtClean="0">
                <a:latin typeface="MS Mincho" pitchFamily="49" charset="-128"/>
                <a:ea typeface="MS Mincho" pitchFamily="49" charset="-128"/>
              </a:rPr>
              <a:t>,O’Reilly</a:t>
            </a:r>
            <a:r>
              <a:rPr lang="ja-JP" altLang="zh-CN" sz="2800" dirty="0" smtClean="0">
                <a:latin typeface="MS Mincho" pitchFamily="49" charset="-128"/>
                <a:ea typeface="MS Mincho" pitchFamily="49" charset="-128"/>
              </a:rPr>
              <a:t>　</a:t>
            </a:r>
            <a:r>
              <a:rPr lang="en-US" altLang="zh-CN" sz="2800" dirty="0" smtClean="0">
                <a:latin typeface="MS Mincho" pitchFamily="49" charset="-128"/>
                <a:ea typeface="MS Mincho" pitchFamily="49" charset="-128"/>
              </a:rPr>
              <a:t>,p154-163,p191-192</a:t>
            </a:r>
            <a:endParaRPr lang="zh-CN" altLang="zh-CN" sz="2800" dirty="0" smtClean="0">
              <a:latin typeface="MS Mincho" pitchFamily="49" charset="-128"/>
              <a:ea typeface="MS Mincho" pitchFamily="49" charset="-128"/>
            </a:endParaRPr>
          </a:p>
          <a:p>
            <a:r>
              <a:rPr lang="en-US" altLang="zh-CN" sz="2800" dirty="0" smtClean="0">
                <a:latin typeface="MS Mincho" pitchFamily="49" charset="-128"/>
                <a:ea typeface="MS Mincho" pitchFamily="49" charset="-128"/>
              </a:rPr>
              <a:t>NRI</a:t>
            </a:r>
            <a:r>
              <a:rPr lang="ja-JP" altLang="zh-CN" sz="2800" dirty="0" smtClean="0">
                <a:latin typeface="MS Mincho" pitchFamily="49" charset="-128"/>
                <a:ea typeface="MS Mincho" pitchFamily="49" charset="-128"/>
              </a:rPr>
              <a:t>セキュアテクノロジーズ、クラウド時代の情報セキュリティ（</a:t>
            </a:r>
            <a:r>
              <a:rPr lang="en-US" altLang="zh-CN" sz="2800" dirty="0" smtClean="0">
                <a:latin typeface="MS Mincho" pitchFamily="49" charset="-128"/>
                <a:ea typeface="MS Mincho" pitchFamily="49" charset="-128"/>
              </a:rPr>
              <a:t>2010</a:t>
            </a:r>
            <a:r>
              <a:rPr lang="ja-JP" altLang="zh-CN" sz="2800" dirty="0" smtClean="0">
                <a:latin typeface="MS Mincho" pitchFamily="49" charset="-128"/>
                <a:ea typeface="MS Mincho" pitchFamily="49" charset="-128"/>
              </a:rPr>
              <a:t>）</a:t>
            </a:r>
            <a:r>
              <a:rPr lang="en-US" altLang="zh-CN" sz="2800" dirty="0" smtClean="0">
                <a:latin typeface="MS Mincho" pitchFamily="49" charset="-128"/>
                <a:ea typeface="MS Mincho" pitchFamily="49" charset="-128"/>
              </a:rPr>
              <a:t>,</a:t>
            </a:r>
            <a:r>
              <a:rPr lang="ja-JP" altLang="zh-CN" sz="2800" dirty="0" smtClean="0">
                <a:latin typeface="MS Mincho" pitchFamily="49" charset="-128"/>
                <a:ea typeface="MS Mincho" pitchFamily="49" charset="-128"/>
              </a:rPr>
              <a:t>日経</a:t>
            </a:r>
            <a:r>
              <a:rPr lang="en-US" altLang="zh-CN" sz="2800" dirty="0" smtClean="0">
                <a:latin typeface="MS Mincho" pitchFamily="49" charset="-128"/>
                <a:ea typeface="MS Mincho" pitchFamily="49" charset="-128"/>
              </a:rPr>
              <a:t>BP</a:t>
            </a:r>
            <a:r>
              <a:rPr lang="ja-JP" altLang="zh-CN" sz="2800" dirty="0" smtClean="0">
                <a:latin typeface="MS Mincho" pitchFamily="49" charset="-128"/>
                <a:ea typeface="MS Mincho" pitchFamily="49" charset="-128"/>
              </a:rPr>
              <a:t>社</a:t>
            </a:r>
            <a:r>
              <a:rPr lang="en-US" altLang="zh-CN" sz="2800" dirty="0" smtClean="0">
                <a:latin typeface="MS Mincho" pitchFamily="49" charset="-128"/>
                <a:ea typeface="MS Mincho" pitchFamily="49" charset="-128"/>
              </a:rPr>
              <a:t>,p130-131,p150-154</a:t>
            </a:r>
            <a:endParaRPr lang="zh-CN" altLang="zh-CN" sz="2800" dirty="0" smtClean="0">
              <a:latin typeface="MS Mincho" pitchFamily="49" charset="-128"/>
              <a:ea typeface="MS Mincho" pitchFamily="49" charset="-128"/>
            </a:endParaRPr>
          </a:p>
          <a:p>
            <a:pPr>
              <a:buNone/>
            </a:pPr>
            <a:r>
              <a:rPr lang="en-US" altLang="zh-CN" sz="2800" dirty="0" smtClean="0">
                <a:latin typeface="MS Mincho" pitchFamily="49" charset="-128"/>
                <a:ea typeface="MS Mincho" pitchFamily="49" charset="-128"/>
              </a:rPr>
              <a:t> </a:t>
            </a:r>
            <a:endParaRPr lang="zh-CN" altLang="zh-CN" sz="2800" dirty="0" smtClean="0">
              <a:latin typeface="MS Mincho" pitchFamily="49" charset="-128"/>
              <a:ea typeface="MS Mincho" pitchFamily="49" charset="-128"/>
            </a:endParaRPr>
          </a:p>
          <a:p>
            <a:r>
              <a:rPr lang="ja-JP" altLang="zh-CN" sz="2800" dirty="0" smtClean="0">
                <a:latin typeface="MS Mincho" pitchFamily="49" charset="-128"/>
                <a:ea typeface="MS Mincho" pitchFamily="49" charset="-128"/>
              </a:rPr>
              <a:t>ウェブサイト</a:t>
            </a:r>
            <a:endParaRPr lang="zh-CN" altLang="zh-CN" sz="2800" dirty="0" smtClean="0">
              <a:latin typeface="MS Mincho" pitchFamily="49" charset="-128"/>
              <a:ea typeface="MS Mincho" pitchFamily="49" charset="-128"/>
            </a:endParaRPr>
          </a:p>
          <a:p>
            <a:r>
              <a:rPr lang="en-US" altLang="zh-CN" sz="2800" dirty="0" smtClean="0">
                <a:latin typeface="MS Mincho" pitchFamily="49" charset="-128"/>
                <a:ea typeface="MS Mincho" pitchFamily="49" charset="-128"/>
              </a:rPr>
              <a:t>Amazon</a:t>
            </a:r>
            <a:r>
              <a:rPr lang="ja-JP" altLang="zh-CN" sz="2800" dirty="0" smtClean="0">
                <a:latin typeface="MS Mincho" pitchFamily="49" charset="-128"/>
                <a:ea typeface="MS Mincho" pitchFamily="49" charset="-128"/>
              </a:rPr>
              <a:t>クラウド</a:t>
            </a:r>
            <a:r>
              <a:rPr lang="en-US" altLang="zh-CN" sz="2800" dirty="0" smtClean="0">
                <a:latin typeface="MS Mincho" pitchFamily="49" charset="-128"/>
                <a:ea typeface="MS Mincho" pitchFamily="49" charset="-128"/>
              </a:rPr>
              <a:t>,</a:t>
            </a:r>
            <a:r>
              <a:rPr lang="ja-JP" altLang="zh-CN" sz="2800" dirty="0" smtClean="0">
                <a:latin typeface="MS Mincho" pitchFamily="49" charset="-128"/>
                <a:ea typeface="MS Mincho" pitchFamily="49" charset="-128"/>
              </a:rPr>
              <a:t>「東京データセンターも米パトリオット法の対象内」と説明</a:t>
            </a:r>
            <a:endParaRPr lang="zh-CN" altLang="zh-CN" sz="2800" dirty="0" smtClean="0">
              <a:latin typeface="MS Mincho" pitchFamily="49" charset="-128"/>
              <a:ea typeface="MS Mincho" pitchFamily="49" charset="-128"/>
            </a:endParaRPr>
          </a:p>
          <a:p>
            <a:r>
              <a:rPr lang="en-US" altLang="zh-CN" sz="2800" dirty="0" smtClean="0">
                <a:latin typeface="MS Mincho" pitchFamily="49" charset="-128"/>
                <a:ea typeface="MS Mincho" pitchFamily="49" charset="-128"/>
              </a:rPr>
              <a:t>http://www.publickey1.jp/blog/11/amazon_9.html</a:t>
            </a:r>
            <a:r>
              <a:rPr lang="ja-JP" altLang="zh-CN" sz="2800" dirty="0" smtClean="0">
                <a:latin typeface="MS Mincho" pitchFamily="49" charset="-128"/>
                <a:ea typeface="MS Mincho" pitchFamily="49" charset="-128"/>
              </a:rPr>
              <a:t>（アクセス　</a:t>
            </a:r>
            <a:r>
              <a:rPr lang="en-US" altLang="zh-CN" sz="2800" dirty="0" smtClean="0">
                <a:latin typeface="MS Mincho" pitchFamily="49" charset="-128"/>
                <a:ea typeface="MS Mincho" pitchFamily="49" charset="-128"/>
              </a:rPr>
              <a:t>2011/10</a:t>
            </a:r>
            <a:r>
              <a:rPr lang="ja-JP" altLang="zh-CN" sz="2800" dirty="0" smtClean="0">
                <a:latin typeface="MS Mincho" pitchFamily="49" charset="-128"/>
                <a:ea typeface="MS Mincho" pitchFamily="49" charset="-128"/>
              </a:rPr>
              <a:t>）</a:t>
            </a:r>
            <a:endParaRPr lang="zh-CN" altLang="zh-CN" sz="2800" dirty="0" smtClean="0">
              <a:latin typeface="MS Mincho" pitchFamily="49" charset="-128"/>
              <a:ea typeface="MS Mincho" pitchFamily="49" charset="-128"/>
            </a:endParaRPr>
          </a:p>
          <a:p>
            <a:r>
              <a:rPr lang="en-US" altLang="zh-CN" sz="2800" dirty="0" smtClean="0">
                <a:latin typeface="MS Mincho" pitchFamily="49" charset="-128"/>
                <a:ea typeface="MS Mincho" pitchFamily="49" charset="-128"/>
              </a:rPr>
              <a:t>Cloud-Computing-Use-Cases-Whitepaper</a:t>
            </a:r>
            <a:r>
              <a:rPr lang="ja-JP" altLang="zh-CN" sz="2800" dirty="0" smtClean="0">
                <a:latin typeface="MS Mincho" pitchFamily="49" charset="-128"/>
                <a:ea typeface="MS Mincho" pitchFamily="49" charset="-128"/>
              </a:rPr>
              <a:t>　</a:t>
            </a:r>
            <a:r>
              <a:rPr lang="en-US" altLang="zh-CN" sz="2800" dirty="0" smtClean="0">
                <a:latin typeface="MS Mincho" pitchFamily="49" charset="-128"/>
                <a:ea typeface="MS Mincho" pitchFamily="49" charset="-128"/>
              </a:rPr>
              <a:t> p6-p7</a:t>
            </a:r>
            <a:endParaRPr lang="zh-CN" altLang="zh-CN" sz="2800" dirty="0" smtClean="0">
              <a:latin typeface="MS Mincho" pitchFamily="49" charset="-128"/>
              <a:ea typeface="MS Mincho" pitchFamily="49" charset="-128"/>
            </a:endParaRPr>
          </a:p>
          <a:p>
            <a:r>
              <a:rPr lang="en-US" altLang="zh-CN" sz="2800" dirty="0" smtClean="0">
                <a:latin typeface="MS Mincho" pitchFamily="49" charset="-128"/>
                <a:ea typeface="MS Mincho" pitchFamily="49" charset="-128"/>
              </a:rPr>
              <a:t>http://opencloudmanifesto.org/Cloud-Computing-Use-Cases-Whitepaper-Japanese.pdf</a:t>
            </a:r>
            <a:r>
              <a:rPr lang="ja-JP" altLang="zh-CN" sz="2800" dirty="0" smtClean="0">
                <a:latin typeface="MS Mincho" pitchFamily="49" charset="-128"/>
                <a:ea typeface="MS Mincho" pitchFamily="49" charset="-128"/>
              </a:rPr>
              <a:t>　（アクセス</a:t>
            </a:r>
            <a:r>
              <a:rPr lang="en-US" altLang="zh-CN" sz="2800" dirty="0" smtClean="0">
                <a:latin typeface="MS Mincho" pitchFamily="49" charset="-128"/>
                <a:ea typeface="MS Mincho" pitchFamily="49" charset="-128"/>
              </a:rPr>
              <a:t>2011/10</a:t>
            </a:r>
            <a:r>
              <a:rPr lang="ja-JP" altLang="zh-CN" sz="2800" dirty="0" smtClean="0">
                <a:latin typeface="MS Mincho" pitchFamily="49" charset="-128"/>
                <a:ea typeface="MS Mincho" pitchFamily="49" charset="-128"/>
              </a:rPr>
              <a:t>）</a:t>
            </a:r>
            <a:endParaRPr lang="zh-CN" altLang="zh-CN" sz="2800" dirty="0" smtClean="0">
              <a:latin typeface="MS Mincho" pitchFamily="49" charset="-128"/>
              <a:ea typeface="MS Mincho" pitchFamily="49" charset="-128"/>
            </a:endParaRPr>
          </a:p>
          <a:p>
            <a:r>
              <a:rPr lang="en-US" altLang="zh-CN" sz="2800" dirty="0" smtClean="0">
                <a:latin typeface="MS Mincho" pitchFamily="49" charset="-128"/>
                <a:ea typeface="MS Mincho" pitchFamily="49" charset="-128"/>
              </a:rPr>
              <a:t>Forrester, The value of cloud market in 2020 http://www.199it.com/archives/9071.html</a:t>
            </a:r>
            <a:r>
              <a:rPr lang="ja-JP" altLang="zh-CN" sz="2800" dirty="0" smtClean="0">
                <a:latin typeface="MS Mincho" pitchFamily="49" charset="-128"/>
                <a:ea typeface="MS Mincho" pitchFamily="49" charset="-128"/>
              </a:rPr>
              <a:t>　（アクセス</a:t>
            </a:r>
            <a:r>
              <a:rPr lang="en-US" altLang="zh-CN" sz="2800" dirty="0" smtClean="0">
                <a:latin typeface="MS Mincho" pitchFamily="49" charset="-128"/>
                <a:ea typeface="MS Mincho" pitchFamily="49" charset="-128"/>
              </a:rPr>
              <a:t>2011/8</a:t>
            </a:r>
            <a:r>
              <a:rPr lang="ja-JP" altLang="zh-CN" sz="2800" dirty="0" smtClean="0">
                <a:latin typeface="MS Mincho" pitchFamily="49" charset="-128"/>
                <a:ea typeface="MS Mincho" pitchFamily="49" charset="-128"/>
              </a:rPr>
              <a:t>）</a:t>
            </a:r>
            <a:endParaRPr lang="zh-CN" altLang="zh-CN" sz="2800" dirty="0" smtClean="0">
              <a:latin typeface="MS Mincho" pitchFamily="49" charset="-128"/>
              <a:ea typeface="MS Mincho" pitchFamily="49" charset="-128"/>
            </a:endParaRPr>
          </a:p>
          <a:p>
            <a:r>
              <a:rPr lang="en-US" altLang="zh-CN" sz="2800" dirty="0" smtClean="0">
                <a:latin typeface="MS Mincho" pitchFamily="49" charset="-128"/>
                <a:ea typeface="MS Mincho" pitchFamily="49" charset="-128"/>
              </a:rPr>
              <a:t>Gartner, The cost of cloud service in 2015</a:t>
            </a:r>
            <a:r>
              <a:rPr lang="ja-JP" altLang="zh-CN" sz="2800" dirty="0" smtClean="0">
                <a:latin typeface="MS Mincho" pitchFamily="49" charset="-128"/>
                <a:ea typeface="MS Mincho" pitchFamily="49" charset="-128"/>
              </a:rPr>
              <a:t>　</a:t>
            </a:r>
            <a:r>
              <a:rPr lang="en-US" altLang="zh-CN" sz="2800" dirty="0" smtClean="0">
                <a:latin typeface="MS Mincho" pitchFamily="49" charset="-128"/>
                <a:ea typeface="MS Mincho" pitchFamily="49" charset="-128"/>
              </a:rPr>
              <a:t>http://www.199it.com/archives/14374.html</a:t>
            </a:r>
            <a:r>
              <a:rPr lang="ja-JP" altLang="zh-CN" sz="2800" dirty="0" smtClean="0">
                <a:latin typeface="MS Mincho" pitchFamily="49" charset="-128"/>
                <a:ea typeface="MS Mincho" pitchFamily="49" charset="-128"/>
              </a:rPr>
              <a:t>　（アクセス</a:t>
            </a:r>
            <a:r>
              <a:rPr lang="en-US" altLang="zh-CN" sz="2800" dirty="0" smtClean="0">
                <a:latin typeface="MS Mincho" pitchFamily="49" charset="-128"/>
                <a:ea typeface="MS Mincho" pitchFamily="49" charset="-128"/>
              </a:rPr>
              <a:t>2011/8</a:t>
            </a:r>
            <a:r>
              <a:rPr lang="ja-JP" altLang="zh-CN" sz="2800" dirty="0" smtClean="0">
                <a:latin typeface="MS Mincho" pitchFamily="49" charset="-128"/>
                <a:ea typeface="MS Mincho" pitchFamily="49" charset="-128"/>
              </a:rPr>
              <a:t>）</a:t>
            </a:r>
            <a:endParaRPr lang="zh-CN" altLang="zh-CN" sz="2800" dirty="0" smtClean="0">
              <a:latin typeface="MS Mincho" pitchFamily="49" charset="-128"/>
              <a:ea typeface="MS Mincho" pitchFamily="49" charset="-128"/>
            </a:endParaRPr>
          </a:p>
          <a:p>
            <a:r>
              <a:rPr lang="ja-JP" altLang="zh-CN" sz="2800" dirty="0" smtClean="0">
                <a:latin typeface="MS Mincho" pitchFamily="49" charset="-128"/>
                <a:ea typeface="MS Mincho" pitchFamily="49" charset="-128"/>
              </a:rPr>
              <a:t>ダークサイド・オブ・クラウド　－クラウドの暗部－　</a:t>
            </a:r>
            <a:r>
              <a:rPr lang="en-US" altLang="zh-CN" sz="2800" dirty="0" smtClean="0">
                <a:latin typeface="MS Mincho" pitchFamily="49" charset="-128"/>
                <a:ea typeface="MS Mincho" pitchFamily="49" charset="-128"/>
              </a:rPr>
              <a:t>http://www.blwisdom.com/trend/51/3.html</a:t>
            </a:r>
            <a:r>
              <a:rPr lang="ja-JP" altLang="zh-CN" sz="2800" dirty="0" smtClean="0">
                <a:latin typeface="MS Mincho" pitchFamily="49" charset="-128"/>
                <a:ea typeface="MS Mincho" pitchFamily="49" charset="-128"/>
              </a:rPr>
              <a:t>　（アクセス</a:t>
            </a:r>
            <a:r>
              <a:rPr lang="en-US" altLang="zh-CN" sz="2800" dirty="0" smtClean="0">
                <a:latin typeface="MS Mincho" pitchFamily="49" charset="-128"/>
                <a:ea typeface="MS Mincho" pitchFamily="49" charset="-128"/>
              </a:rPr>
              <a:t>2011/10</a:t>
            </a:r>
            <a:r>
              <a:rPr lang="ja-JP" altLang="zh-CN" sz="2800" dirty="0" smtClean="0">
                <a:latin typeface="MS Mincho" pitchFamily="49" charset="-128"/>
                <a:ea typeface="MS Mincho" pitchFamily="49" charset="-128"/>
              </a:rPr>
              <a:t>）</a:t>
            </a:r>
            <a:endParaRPr lang="zh-CN" altLang="zh-CN" sz="2800" dirty="0" smtClean="0">
              <a:latin typeface="MS Mincho" pitchFamily="49" charset="-128"/>
              <a:ea typeface="MS Mincho" pitchFamily="49" charset="-128"/>
            </a:endParaRPr>
          </a:p>
          <a:p>
            <a:r>
              <a:rPr lang="ja-JP" altLang="zh-CN" sz="2800" dirty="0" smtClean="0">
                <a:latin typeface="MS Mincho" pitchFamily="49" charset="-128"/>
                <a:ea typeface="MS Mincho" pitchFamily="49" charset="-128"/>
              </a:rPr>
              <a:t>富士通エフ・アイ・ピー株式会社</a:t>
            </a:r>
            <a:endParaRPr lang="zh-CN" altLang="zh-CN" sz="2800" dirty="0" smtClean="0">
              <a:latin typeface="MS Mincho" pitchFamily="49" charset="-128"/>
              <a:ea typeface="MS Mincho" pitchFamily="49" charset="-128"/>
            </a:endParaRPr>
          </a:p>
          <a:p>
            <a:r>
              <a:rPr lang="en-US" altLang="zh-CN" sz="2800" dirty="0" smtClean="0">
                <a:latin typeface="MS Mincho" pitchFamily="49" charset="-128"/>
                <a:ea typeface="MS Mincho" pitchFamily="49" charset="-128"/>
              </a:rPr>
              <a:t>http://jp.fujitsu.com/group/fip/</a:t>
            </a:r>
            <a:r>
              <a:rPr lang="ja-JP" altLang="zh-CN" sz="2800" dirty="0" smtClean="0">
                <a:latin typeface="MS Mincho" pitchFamily="49" charset="-128"/>
                <a:ea typeface="MS Mincho" pitchFamily="49" charset="-128"/>
              </a:rPr>
              <a:t>　（アクセス</a:t>
            </a:r>
            <a:r>
              <a:rPr lang="en-US" altLang="zh-CN" sz="2800" dirty="0" smtClean="0">
                <a:latin typeface="MS Mincho" pitchFamily="49" charset="-128"/>
                <a:ea typeface="MS Mincho" pitchFamily="49" charset="-128"/>
              </a:rPr>
              <a:t>2011/10</a:t>
            </a:r>
            <a:r>
              <a:rPr lang="ja-JP" altLang="zh-CN" sz="2800" dirty="0" smtClean="0">
                <a:latin typeface="MS Mincho" pitchFamily="49" charset="-128"/>
                <a:ea typeface="MS Mincho" pitchFamily="49" charset="-128"/>
              </a:rPr>
              <a:t>）</a:t>
            </a:r>
            <a:endParaRPr lang="zh-CN" altLang="zh-CN" sz="2800" dirty="0" smtClean="0">
              <a:latin typeface="MS Mincho" pitchFamily="49" charset="-128"/>
              <a:ea typeface="MS Mincho" pitchFamily="49" charset="-128"/>
            </a:endParaRPr>
          </a:p>
          <a:p>
            <a:r>
              <a:rPr lang="ja-JP" altLang="zh-CN" sz="2800" dirty="0" smtClean="0">
                <a:latin typeface="MS Mincho" pitchFamily="49" charset="-128"/>
                <a:ea typeface="MS Mincho" pitchFamily="49" charset="-128"/>
              </a:rPr>
              <a:t>野村総合研究所</a:t>
            </a:r>
            <a:r>
              <a:rPr lang="en-US" altLang="zh-CN" sz="2800" dirty="0" smtClean="0">
                <a:latin typeface="MS Mincho" pitchFamily="49" charset="-128"/>
                <a:ea typeface="MS Mincho" pitchFamily="49" charset="-128"/>
              </a:rPr>
              <a:t>, </a:t>
            </a:r>
            <a:r>
              <a:rPr lang="ja-JP" altLang="zh-CN" sz="2800" dirty="0" smtClean="0">
                <a:latin typeface="MS Mincho" pitchFamily="49" charset="-128"/>
                <a:ea typeface="MS Mincho" pitchFamily="49" charset="-128"/>
              </a:rPr>
              <a:t>企業における情報セキュリティ実態調査、</a:t>
            </a:r>
            <a:r>
              <a:rPr lang="en-US" altLang="zh-CN" sz="2800" dirty="0" smtClean="0">
                <a:latin typeface="MS Mincho" pitchFamily="49" charset="-128"/>
                <a:ea typeface="MS Mincho" pitchFamily="49" charset="-128"/>
              </a:rPr>
              <a:t>2009</a:t>
            </a:r>
            <a:r>
              <a:rPr lang="ja-JP" altLang="zh-CN" sz="2800" dirty="0" smtClean="0">
                <a:latin typeface="MS Mincho" pitchFamily="49" charset="-128"/>
                <a:ea typeface="MS Mincho" pitchFamily="49" charset="-128"/>
              </a:rPr>
              <a:t>　</a:t>
            </a:r>
            <a:r>
              <a:rPr lang="en-US" altLang="zh-CN" sz="2800" dirty="0" smtClean="0">
                <a:latin typeface="MS Mincho" pitchFamily="49" charset="-128"/>
                <a:ea typeface="MS Mincho" pitchFamily="49" charset="-128"/>
              </a:rPr>
              <a:t>http://www.neri-secure.co.jp/news/2009/1126_report.html</a:t>
            </a:r>
            <a:r>
              <a:rPr lang="ja-JP" altLang="zh-CN" sz="2800" dirty="0" smtClean="0">
                <a:latin typeface="MS Mincho" pitchFamily="49" charset="-128"/>
                <a:ea typeface="MS Mincho" pitchFamily="49" charset="-128"/>
              </a:rPr>
              <a:t>（アクセス</a:t>
            </a:r>
            <a:r>
              <a:rPr lang="en-US" altLang="zh-CN" sz="2800" dirty="0" smtClean="0">
                <a:latin typeface="MS Mincho" pitchFamily="49" charset="-128"/>
                <a:ea typeface="MS Mincho" pitchFamily="49" charset="-128"/>
              </a:rPr>
              <a:t>2011/10</a:t>
            </a:r>
            <a:r>
              <a:rPr lang="ja-JP" altLang="zh-CN" sz="2800" dirty="0" smtClean="0">
                <a:latin typeface="MS Mincho" pitchFamily="49" charset="-128"/>
                <a:ea typeface="MS Mincho" pitchFamily="49" charset="-128"/>
              </a:rPr>
              <a:t>）</a:t>
            </a:r>
            <a:endParaRPr lang="en-US" altLang="ja-JP" sz="2800" dirty="0" smtClean="0">
              <a:latin typeface="MS Mincho" pitchFamily="49" charset="-128"/>
              <a:ea typeface="MS Mincho" pitchFamily="49" charset="-128"/>
            </a:endParaRPr>
          </a:p>
          <a:p>
            <a:endParaRPr kumimoji="1" lang="ja-JP" altLang="en-US" sz="2800" dirty="0">
              <a:latin typeface="ＭＳ 明朝" pitchFamily="17" charset="-128"/>
              <a:ea typeface="ＭＳ 明朝" pitchFamily="17" charset="-128"/>
            </a:endParaRPr>
          </a:p>
        </p:txBody>
      </p:sp>
      <p:sp>
        <p:nvSpPr>
          <p:cNvPr id="6" name="テキスト ボックス 5"/>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ja-JP" sz="1400" dirty="0" smtClean="0">
                <a:latin typeface="ＭＳ 明朝" pitchFamily="17" charset="-128"/>
                <a:ea typeface="ＭＳ 明朝" pitchFamily="17" charset="-128"/>
              </a:rPr>
              <a:t>クラウド情報安全性の意識調査と提案</a:t>
            </a:r>
            <a:endParaRPr lang="ja-JP" altLang="en-US" sz="1400" dirty="0">
              <a:latin typeface="ＭＳ 明朝" pitchFamily="17" charset="-128"/>
              <a:ea typeface="ＭＳ 明朝" pitchFamily="17" charset="-128"/>
            </a:endParaRPr>
          </a:p>
        </p:txBody>
      </p:sp>
      <p:pic>
        <p:nvPicPr>
          <p:cNvPr id="7"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cxnSp>
        <p:nvCxnSpPr>
          <p:cNvPr id="8"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1412776"/>
            <a:ext cx="8208912" cy="2088232"/>
          </a:xfrm>
        </p:spPr>
        <p:txBody>
          <a:bodyPr>
            <a:normAutofit/>
          </a:bodyPr>
          <a:lstStyle/>
          <a:p>
            <a:r>
              <a:rPr lang="zh-CN" altLang="en-US" sz="2800" dirty="0" smtClean="0">
                <a:latin typeface="MS Mincho" pitchFamily="49" charset="-128"/>
                <a:ea typeface="MS Mincho" pitchFamily="49" charset="-128"/>
              </a:rPr>
              <a:t>結論</a:t>
            </a:r>
            <a:r>
              <a:rPr lang="ja-JP" altLang="ja-JP" sz="3000" dirty="0">
                <a:latin typeface="ＭＳ 明朝" pitchFamily="17" charset="-128"/>
                <a:ea typeface="ＭＳ 明朝" pitchFamily="17" charset="-128"/>
              </a:rPr>
              <a:t/>
            </a:r>
            <a:br>
              <a:rPr lang="ja-JP" altLang="ja-JP" sz="3000" dirty="0">
                <a:latin typeface="ＭＳ 明朝" pitchFamily="17" charset="-128"/>
                <a:ea typeface="ＭＳ 明朝" pitchFamily="17" charset="-128"/>
              </a:rPr>
            </a:br>
            <a:endParaRPr kumimoji="1" lang="ja-JP" altLang="en-US" sz="3000" dirty="0">
              <a:latin typeface="ＭＳ 明朝" pitchFamily="17" charset="-128"/>
              <a:ea typeface="ＭＳ 明朝" pitchFamily="17" charset="-128"/>
            </a:endParaRPr>
          </a:p>
        </p:txBody>
      </p:sp>
      <p:sp>
        <p:nvSpPr>
          <p:cNvPr id="3" name="サブタイトル 2"/>
          <p:cNvSpPr>
            <a:spLocks noGrp="1"/>
          </p:cNvSpPr>
          <p:nvPr>
            <p:ph type="subTitle" idx="1"/>
          </p:nvPr>
        </p:nvSpPr>
        <p:spPr>
          <a:xfrm>
            <a:off x="1371600" y="4196680"/>
            <a:ext cx="6400800" cy="1752600"/>
          </a:xfrm>
        </p:spPr>
        <p:txBody>
          <a:bodyPr>
            <a:normAutofit fontScale="70000" lnSpcReduction="20000"/>
          </a:bodyPr>
          <a:lstStyle/>
          <a:p>
            <a:r>
              <a:rPr lang="ja-JP" altLang="en-US" sz="2400" dirty="0" smtClean="0">
                <a:solidFill>
                  <a:schemeClr val="tx1"/>
                </a:solidFill>
                <a:latin typeface="ＭＳ 明朝" pitchFamily="17" charset="-128"/>
                <a:ea typeface="ＭＳ 明朝" pitchFamily="17" charset="-128"/>
              </a:rPr>
              <a:t>平成２２年度</a:t>
            </a:r>
            <a:endParaRPr lang="en-US" altLang="ja-JP" sz="2400" dirty="0" smtClean="0">
              <a:solidFill>
                <a:schemeClr val="tx1"/>
              </a:solidFill>
              <a:latin typeface="ＭＳ 明朝" pitchFamily="17" charset="-128"/>
              <a:ea typeface="ＭＳ 明朝" pitchFamily="17" charset="-128"/>
            </a:endParaRPr>
          </a:p>
          <a:p>
            <a:r>
              <a:rPr lang="ja-JP" altLang="en-US" sz="2400" dirty="0" smtClean="0">
                <a:solidFill>
                  <a:schemeClr val="tx1"/>
                </a:solidFill>
                <a:latin typeface="ＭＳ 明朝" pitchFamily="17" charset="-128"/>
                <a:ea typeface="ＭＳ 明朝" pitchFamily="17" charset="-128"/>
              </a:rPr>
              <a:t>システム情報工学　経営政策科学　特定課題研究</a:t>
            </a:r>
            <a:endParaRPr lang="en-US" altLang="ja-JP" sz="2400" dirty="0" smtClean="0">
              <a:solidFill>
                <a:schemeClr val="tx1"/>
              </a:solidFill>
              <a:latin typeface="ＭＳ 明朝" pitchFamily="17" charset="-128"/>
              <a:ea typeface="ＭＳ 明朝" pitchFamily="17" charset="-128"/>
            </a:endParaRPr>
          </a:p>
          <a:p>
            <a:endParaRPr lang="en-US" altLang="ja-JP" sz="2400" dirty="0" smtClean="0">
              <a:solidFill>
                <a:schemeClr val="tx1"/>
              </a:solidFill>
              <a:latin typeface="ＭＳ 明朝" pitchFamily="17" charset="-128"/>
              <a:ea typeface="ＭＳ 明朝" pitchFamily="17" charset="-128"/>
            </a:endParaRPr>
          </a:p>
          <a:p>
            <a:r>
              <a:rPr lang="en-US" altLang="ja-JP" sz="2400" dirty="0" err="1" smtClean="0">
                <a:solidFill>
                  <a:schemeClr val="tx1"/>
                </a:solidFill>
                <a:latin typeface="ＭＳ 明朝" pitchFamily="17" charset="-128"/>
                <a:ea typeface="ＭＳ 明朝" pitchFamily="17" charset="-128"/>
              </a:rPr>
              <a:t>Fungpaisarnpong</a:t>
            </a:r>
            <a:r>
              <a:rPr lang="en-US" altLang="ja-JP" sz="2400" dirty="0" smtClean="0">
                <a:solidFill>
                  <a:schemeClr val="tx1"/>
                </a:solidFill>
                <a:latin typeface="ＭＳ 明朝" pitchFamily="17" charset="-128"/>
                <a:ea typeface="ＭＳ 明朝" pitchFamily="17" charset="-128"/>
              </a:rPr>
              <a:t> </a:t>
            </a:r>
            <a:r>
              <a:rPr lang="en-US" altLang="ja-JP" sz="2400" dirty="0" err="1" smtClean="0">
                <a:solidFill>
                  <a:schemeClr val="tx1"/>
                </a:solidFill>
                <a:latin typeface="ＭＳ 明朝" pitchFamily="17" charset="-128"/>
                <a:ea typeface="ＭＳ 明朝" pitchFamily="17" charset="-128"/>
              </a:rPr>
              <a:t>Assawin</a:t>
            </a:r>
            <a:r>
              <a:rPr lang="en-US" altLang="ja-JP" sz="2400" dirty="0" smtClean="0">
                <a:solidFill>
                  <a:schemeClr val="tx1"/>
                </a:solidFill>
                <a:latin typeface="ＭＳ 明朝" pitchFamily="17" charset="-128"/>
                <a:ea typeface="ＭＳ 明朝" pitchFamily="17" charset="-128"/>
              </a:rPr>
              <a:t>  201020637</a:t>
            </a:r>
            <a:r>
              <a:rPr lang="ja-JP" altLang="ja-JP" sz="2400" dirty="0" smtClean="0">
                <a:solidFill>
                  <a:schemeClr val="tx1"/>
                </a:solidFill>
                <a:latin typeface="ＭＳ 明朝" pitchFamily="17" charset="-128"/>
                <a:ea typeface="ＭＳ 明朝" pitchFamily="17" charset="-128"/>
              </a:rPr>
              <a:t>　</a:t>
            </a:r>
          </a:p>
          <a:p>
            <a:r>
              <a:rPr lang="ja-JP" altLang="ja-JP" sz="2400" dirty="0" smtClean="0">
                <a:solidFill>
                  <a:schemeClr val="tx1"/>
                </a:solidFill>
                <a:latin typeface="ＭＳ 明朝" pitchFamily="17" charset="-128"/>
                <a:ea typeface="ＭＳ 明朝" pitchFamily="17" charset="-128"/>
              </a:rPr>
              <a:t>顧暁冬　</a:t>
            </a:r>
            <a:r>
              <a:rPr lang="en-US" altLang="ja-JP" sz="2400" dirty="0" smtClean="0">
                <a:solidFill>
                  <a:schemeClr val="tx1"/>
                </a:solidFill>
                <a:latin typeface="ＭＳ 明朝" pitchFamily="17" charset="-128"/>
                <a:ea typeface="ＭＳ 明朝" pitchFamily="17" charset="-128"/>
              </a:rPr>
              <a:t>201020610</a:t>
            </a:r>
            <a:endParaRPr lang="ja-JP" altLang="ja-JP" sz="2400" dirty="0" smtClean="0">
              <a:solidFill>
                <a:schemeClr val="tx1"/>
              </a:solidFill>
              <a:latin typeface="ＭＳ 明朝" pitchFamily="17" charset="-128"/>
              <a:ea typeface="ＭＳ 明朝" pitchFamily="17" charset="-128"/>
            </a:endParaRPr>
          </a:p>
          <a:p>
            <a:r>
              <a:rPr lang="ja-JP" altLang="ja-JP" sz="2400" dirty="0" smtClean="0">
                <a:solidFill>
                  <a:schemeClr val="tx1"/>
                </a:solidFill>
                <a:latin typeface="ＭＳ 明朝" pitchFamily="17" charset="-128"/>
                <a:ea typeface="ＭＳ 明朝" pitchFamily="17" charset="-128"/>
              </a:rPr>
              <a:t>宋　怡　</a:t>
            </a:r>
            <a:r>
              <a:rPr lang="en-US" altLang="ja-JP" sz="2400" dirty="0" smtClean="0">
                <a:solidFill>
                  <a:schemeClr val="tx1"/>
                </a:solidFill>
                <a:latin typeface="ＭＳ 明朝" pitchFamily="17" charset="-128"/>
                <a:ea typeface="ＭＳ 明朝" pitchFamily="17" charset="-128"/>
              </a:rPr>
              <a:t>201020626</a:t>
            </a:r>
            <a:endParaRPr lang="en-US" altLang="ja-JP" sz="2400" dirty="0" smtClean="0">
              <a:latin typeface="ＭＳ 明朝" pitchFamily="17" charset="-128"/>
              <a:ea typeface="ＭＳ 明朝" pitchFamily="17" charset="-128"/>
            </a:endParaRPr>
          </a:p>
          <a:p>
            <a:endParaRPr lang="en-US" altLang="ja-JP" sz="2400" dirty="0">
              <a:latin typeface="ＭＳ 明朝" pitchFamily="17" charset="-128"/>
              <a:ea typeface="ＭＳ 明朝" pitchFamily="17" charset="-128"/>
            </a:endParaRPr>
          </a:p>
        </p:txBody>
      </p:sp>
      <p:sp>
        <p:nvSpPr>
          <p:cNvPr id="4" name="テキスト ボックス 3"/>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zh-CN" altLang="en-US" sz="1400" dirty="0" smtClean="0">
                <a:latin typeface="MS Mincho" pitchFamily="49" charset="-128"/>
                <a:ea typeface="MS Mincho" pitchFamily="49" charset="-128"/>
              </a:rPr>
              <a:t>結論</a:t>
            </a:r>
            <a:endParaRPr lang="ja-JP" altLang="en-US" sz="1400" dirty="0">
              <a:latin typeface="ＭＳ 明朝" pitchFamily="17" charset="-128"/>
              <a:ea typeface="ＭＳ 明朝" pitchFamily="17" charset="-128"/>
            </a:endParaRPr>
          </a:p>
        </p:txBody>
      </p:sp>
      <p:pic>
        <p:nvPicPr>
          <p:cNvPr id="6"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ln/>
        </p:spPr>
        <p:txBody>
          <a:bodyPr>
            <a:normAutofit/>
          </a:bodyPr>
          <a:lstStyle/>
          <a:p>
            <a:pPr algn="l"/>
            <a:r>
              <a:rPr lang="zh-CN" altLang="en-US" sz="3200" dirty="0">
                <a:latin typeface="MS Mincho" pitchFamily="49" charset="-128"/>
                <a:ea typeface="MS Mincho" pitchFamily="49" charset="-128"/>
              </a:rPr>
              <a:t>結論</a:t>
            </a:r>
          </a:p>
        </p:txBody>
      </p:sp>
      <p:sp>
        <p:nvSpPr>
          <p:cNvPr id="16386" name="Rectangle 2"/>
          <p:cNvSpPr>
            <a:spLocks noChangeArrowheads="1"/>
          </p:cNvSpPr>
          <p:nvPr>
            <p:ph type="body" idx="1"/>
          </p:nvPr>
        </p:nvSpPr>
        <p:spPr>
          <a:xfrm>
            <a:off x="457200" y="1711349"/>
            <a:ext cx="8229600" cy="4525963"/>
          </a:xfrm>
          <a:ln/>
        </p:spPr>
        <p:txBody>
          <a:bodyPr/>
          <a:lstStyle/>
          <a:p>
            <a:pPr marL="625056"/>
            <a:r>
              <a:rPr lang="zh-CN" altLang="en-US" sz="2200" dirty="0">
                <a:latin typeface="MS Mincho" pitchFamily="49" charset="-128"/>
                <a:ea typeface="MS Mincho" pitchFamily="49" charset="-128"/>
              </a:rPr>
              <a:t>クラウドはまだ発展途中であり、提供側と利用側の協力は極めて重要だと思われる</a:t>
            </a:r>
          </a:p>
          <a:p>
            <a:pPr marL="625056">
              <a:buNone/>
            </a:pPr>
            <a:endParaRPr lang="en-US" altLang="zh-CN" sz="2200" dirty="0" smtClean="0">
              <a:latin typeface="MS Mincho" pitchFamily="49" charset="-128"/>
              <a:ea typeface="MS Mincho" pitchFamily="49" charset="-128"/>
            </a:endParaRPr>
          </a:p>
          <a:p>
            <a:pPr marL="625056">
              <a:buNone/>
            </a:pPr>
            <a:endParaRPr lang="zh-CN" altLang="en-US" sz="2200" dirty="0">
              <a:latin typeface="MS Mincho" pitchFamily="49" charset="-128"/>
              <a:ea typeface="MS Mincho" pitchFamily="49" charset="-128"/>
            </a:endParaRPr>
          </a:p>
          <a:p>
            <a:pPr marL="625056"/>
            <a:r>
              <a:rPr lang="ja-JP" altLang="en-US" sz="2200" dirty="0" smtClean="0">
                <a:latin typeface="MS Mincho" pitchFamily="49" charset="-128"/>
                <a:ea typeface="MS Mincho" pitchFamily="49" charset="-128"/>
              </a:rPr>
              <a:t>成功の事例はまだ少ないため、法律、制度</a:t>
            </a:r>
            <a:r>
              <a:rPr lang="ja-JP" altLang="en-US" sz="2200" dirty="0" smtClean="0">
                <a:latin typeface="MS Mincho" pitchFamily="49" charset="-128"/>
                <a:ea typeface="MS Mincho" pitchFamily="49" charset="-128"/>
              </a:rPr>
              <a:t>面の整備が</a:t>
            </a:r>
            <a:r>
              <a:rPr lang="ja-JP" altLang="en-US" sz="2200" dirty="0" smtClean="0">
                <a:latin typeface="MS Mincho" pitchFamily="49" charset="-128"/>
                <a:ea typeface="MS Mincho" pitchFamily="49" charset="-128"/>
              </a:rPr>
              <a:t>必要</a:t>
            </a:r>
            <a:endParaRPr lang="zh-CN" altLang="en-US" sz="2200" dirty="0">
              <a:latin typeface="MS Mincho" pitchFamily="49" charset="-128"/>
              <a:ea typeface="MS Mincho" pitchFamily="49" charset="-128"/>
            </a:endParaRPr>
          </a:p>
        </p:txBody>
      </p:sp>
      <p:cxnSp>
        <p:nvCxnSpPr>
          <p:cNvPr id="4"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pic>
        <p:nvPicPr>
          <p:cNvPr id="5"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1556792"/>
            <a:ext cx="8208912" cy="2088232"/>
          </a:xfrm>
        </p:spPr>
        <p:txBody>
          <a:bodyPr>
            <a:normAutofit/>
          </a:bodyPr>
          <a:lstStyle/>
          <a:p>
            <a:r>
              <a:rPr kumimoji="1" lang="ja-JP" altLang="en-US" sz="4000" dirty="0" smtClean="0">
                <a:latin typeface="ＭＳ 明朝" pitchFamily="17" charset="-128"/>
                <a:ea typeface="ＭＳ 明朝" pitchFamily="17" charset="-128"/>
              </a:rPr>
              <a:t>終わり</a:t>
            </a:r>
            <a:r>
              <a:rPr kumimoji="1" lang="en-US" altLang="ja-JP" sz="4000" dirty="0" smtClean="0">
                <a:latin typeface="ＭＳ 明朝" pitchFamily="17" charset="-128"/>
                <a:ea typeface="ＭＳ 明朝" pitchFamily="17" charset="-128"/>
              </a:rPr>
              <a:t/>
            </a:r>
            <a:br>
              <a:rPr kumimoji="1" lang="en-US" altLang="ja-JP" sz="4000" dirty="0" smtClean="0">
                <a:latin typeface="ＭＳ 明朝" pitchFamily="17" charset="-128"/>
                <a:ea typeface="ＭＳ 明朝" pitchFamily="17" charset="-128"/>
              </a:rPr>
            </a:br>
            <a:r>
              <a:rPr kumimoji="1" lang="en-US" altLang="ja-JP" sz="3000" dirty="0" smtClean="0">
                <a:latin typeface="ＭＳ 明朝" pitchFamily="17" charset="-128"/>
                <a:ea typeface="ＭＳ 明朝" pitchFamily="17" charset="-128"/>
              </a:rPr>
              <a:t/>
            </a:r>
            <a:br>
              <a:rPr kumimoji="1" lang="en-US" altLang="ja-JP" sz="3000" dirty="0" smtClean="0">
                <a:latin typeface="ＭＳ 明朝" pitchFamily="17" charset="-128"/>
                <a:ea typeface="ＭＳ 明朝" pitchFamily="17" charset="-128"/>
              </a:rPr>
            </a:br>
            <a:r>
              <a:rPr lang="ja-JP" altLang="en-US" sz="3000" dirty="0" smtClean="0">
                <a:latin typeface="ＭＳ 明朝" pitchFamily="17" charset="-128"/>
                <a:ea typeface="ＭＳ 明朝" pitchFamily="17" charset="-128"/>
              </a:rPr>
              <a:t>御清</a:t>
            </a:r>
            <a:r>
              <a:rPr lang="ja-JP" altLang="en-US" sz="3000" dirty="0" smtClean="0">
                <a:latin typeface="ＭＳ 明朝" pitchFamily="17" charset="-128"/>
                <a:ea typeface="ＭＳ 明朝" pitchFamily="17" charset="-128"/>
              </a:rPr>
              <a:t>聴有難うございます</a:t>
            </a:r>
            <a:endParaRPr kumimoji="1" lang="ja-JP" altLang="en-US" sz="3000" dirty="0">
              <a:latin typeface="ＭＳ 明朝" pitchFamily="17" charset="-128"/>
              <a:ea typeface="ＭＳ 明朝" pitchFamily="17" charset="-128"/>
            </a:endParaRPr>
          </a:p>
        </p:txBody>
      </p:sp>
      <p:pic>
        <p:nvPicPr>
          <p:cNvPr id="6"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sz="3200" dirty="0" smtClean="0">
                <a:latin typeface="ＭＳ 明朝" pitchFamily="17" charset="-128"/>
                <a:ea typeface="ＭＳ 明朝" pitchFamily="17" charset="-128"/>
              </a:rPr>
              <a:t>研究目的</a:t>
            </a:r>
            <a:endParaRPr kumimoji="1" lang="ja-JP" altLang="en-US" sz="3200" dirty="0">
              <a:latin typeface="ＭＳ 明朝" pitchFamily="17" charset="-128"/>
              <a:ea typeface="ＭＳ 明朝" pitchFamily="17" charset="-128"/>
            </a:endParaRPr>
          </a:p>
        </p:txBody>
      </p:sp>
      <p:sp>
        <p:nvSpPr>
          <p:cNvPr id="3" name="コンテンツ プレースホルダ 2"/>
          <p:cNvSpPr>
            <a:spLocks noGrp="1"/>
          </p:cNvSpPr>
          <p:nvPr>
            <p:ph idx="1"/>
          </p:nvPr>
        </p:nvSpPr>
        <p:spPr/>
        <p:txBody>
          <a:bodyPr>
            <a:normAutofit/>
          </a:bodyPr>
          <a:lstStyle/>
          <a:p>
            <a:pPr>
              <a:buNone/>
            </a:pPr>
            <a:r>
              <a:rPr lang="ja-JP" altLang="en-US" sz="2400" dirty="0" smtClean="0"/>
              <a:t>　　　</a:t>
            </a:r>
            <a:endParaRPr lang="en-US" altLang="ja-JP" sz="2400" dirty="0" smtClean="0"/>
          </a:p>
          <a:p>
            <a:endParaRPr kumimoji="1" lang="en-US" altLang="ja-JP" sz="2800" dirty="0" smtClean="0">
              <a:latin typeface="ＭＳ 明朝" pitchFamily="17" charset="-128"/>
              <a:ea typeface="ＭＳ 明朝" pitchFamily="17" charset="-128"/>
            </a:endParaRPr>
          </a:p>
          <a:p>
            <a:endParaRPr lang="en-US" altLang="ja-JP" sz="2800" dirty="0" smtClean="0"/>
          </a:p>
          <a:p>
            <a:endParaRPr kumimoji="1" lang="ja-JP" altLang="en-US" sz="2800" dirty="0">
              <a:latin typeface="ＭＳ 明朝" pitchFamily="17" charset="-128"/>
              <a:ea typeface="ＭＳ 明朝" pitchFamily="17" charset="-128"/>
            </a:endParaRPr>
          </a:p>
        </p:txBody>
      </p:sp>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pic>
        <p:nvPicPr>
          <p:cNvPr id="7" name="Picture 2" descr="\\disk01\home\s1020610\Desktop\発表\cloud9.jpg"/>
          <p:cNvPicPr>
            <a:picLocks noChangeAspect="1" noChangeArrowheads="1"/>
          </p:cNvPicPr>
          <p:nvPr/>
        </p:nvPicPr>
        <p:blipFill>
          <a:blip r:embed="rId3" cstate="print"/>
          <a:srcRect/>
          <a:stretch>
            <a:fillRect/>
          </a:stretch>
        </p:blipFill>
        <p:spPr bwMode="auto">
          <a:xfrm>
            <a:off x="8244408" y="205757"/>
            <a:ext cx="648072" cy="270915"/>
          </a:xfrm>
          <a:prstGeom prst="rect">
            <a:avLst/>
          </a:prstGeom>
          <a:noFill/>
        </p:spPr>
      </p:pic>
      <p:sp>
        <p:nvSpPr>
          <p:cNvPr id="11" name="テキスト ボックス 10"/>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en-US" sz="1400" dirty="0" smtClean="0">
                <a:latin typeface="ＭＳ 明朝" pitchFamily="17" charset="-128"/>
                <a:ea typeface="ＭＳ 明朝" pitchFamily="17" charset="-128"/>
              </a:rPr>
              <a:t>クラウド（</a:t>
            </a:r>
            <a:r>
              <a:rPr lang="en-US" altLang="ja-JP" sz="1400" dirty="0" err="1" smtClean="0">
                <a:latin typeface="ＭＳ 明朝" pitchFamily="17" charset="-128"/>
                <a:ea typeface="ＭＳ 明朝" pitchFamily="17" charset="-128"/>
              </a:rPr>
              <a:t>SaaS</a:t>
            </a:r>
            <a:r>
              <a:rPr lang="ja-JP" altLang="en-US" sz="1400" dirty="0" smtClean="0">
                <a:latin typeface="ＭＳ 明朝" pitchFamily="17" charset="-128"/>
                <a:ea typeface="ＭＳ 明朝" pitchFamily="17" charset="-128"/>
              </a:rPr>
              <a:t>）の現状調査</a:t>
            </a:r>
            <a:endParaRPr lang="ja-JP" altLang="en-US" sz="1400" dirty="0">
              <a:latin typeface="ＭＳ 明朝" pitchFamily="17" charset="-128"/>
              <a:ea typeface="ＭＳ 明朝" pitchFamily="17" charset="-128"/>
            </a:endParaRPr>
          </a:p>
        </p:txBody>
      </p:sp>
      <p:sp>
        <p:nvSpPr>
          <p:cNvPr id="8" name="Rectangle 2"/>
          <p:cNvSpPr txBox="1">
            <a:spLocks noChangeArrowheads="1"/>
          </p:cNvSpPr>
          <p:nvPr/>
        </p:nvSpPr>
        <p:spPr>
          <a:xfrm>
            <a:off x="892969" y="1946672"/>
            <a:ext cx="7358063" cy="2750344"/>
          </a:xfrm>
          <a:prstGeom prst="rect">
            <a:avLst/>
          </a:prstGeom>
          <a:ln/>
        </p:spPr>
        <p:txBody>
          <a:bodyPr vert="horz" lIns="91440" tIns="45720" rIns="91440" bIns="45720" rtlCol="0">
            <a:normAutofit/>
          </a:bodyPr>
          <a:lstStyle/>
          <a:p>
            <a:pPr marL="241093" marR="0" lvl="0" indent="-241093" algn="l" defTabSz="914400" rtl="0" eaLnBrk="1" fontAlgn="auto" latinLnBrk="0" hangingPunct="1">
              <a:lnSpc>
                <a:spcPct val="100000"/>
              </a:lnSpc>
              <a:spcBef>
                <a:spcPct val="0"/>
              </a:spcBef>
              <a:spcAft>
                <a:spcPts val="0"/>
              </a:spcAft>
              <a:buClr>
                <a:srgbClr val="000000"/>
              </a:buClr>
              <a:buSzPct val="100000"/>
              <a:buFont typeface="Arial" charset="0"/>
              <a:buChar char="•"/>
              <a:tabLst/>
              <a:defRPr/>
            </a:pPr>
            <a:r>
              <a:rPr kumimoji="1" lang="zh-CN" altLang="en-US" sz="2200" b="0" i="0" u="none" strike="noStrike" kern="1200" cap="none" spc="0" normalizeH="0" baseline="0" noProof="0" smtClean="0">
                <a:ln>
                  <a:noFill/>
                </a:ln>
                <a:solidFill>
                  <a:schemeClr val="tx1"/>
                </a:solidFill>
                <a:effectLst/>
                <a:uLnTx/>
                <a:uFillTx/>
                <a:latin typeface="Lucida Grande" charset="0"/>
                <a:ea typeface="宋体" charset="-122"/>
                <a:cs typeface="+mn-cs"/>
                <a:sym typeface="Lucida Grande" charset="0"/>
              </a:rPr>
              <a:t>現段階のクラウドサービスはどれくらい社会貢献やビジネスに適用できているかの現状把握</a:t>
            </a:r>
          </a:p>
          <a:p>
            <a:pPr marL="241093" marR="0" lvl="0" indent="-241093" algn="l" defTabSz="914400" rtl="0" eaLnBrk="1" fontAlgn="auto" latinLnBrk="0" hangingPunct="1">
              <a:lnSpc>
                <a:spcPct val="100000"/>
              </a:lnSpc>
              <a:spcBef>
                <a:spcPts val="562"/>
              </a:spcBef>
              <a:spcAft>
                <a:spcPts val="0"/>
              </a:spcAft>
              <a:buClr>
                <a:srgbClr val="000000"/>
              </a:buClr>
              <a:buSzPct val="100000"/>
              <a:buFont typeface="Arial" charset="0"/>
              <a:buChar char="•"/>
              <a:tabLst/>
              <a:defRPr/>
            </a:pPr>
            <a:endParaRPr kumimoji="1" lang="zh-CN" altLang="en-US" sz="2200" b="0" i="0" u="none" strike="noStrike" kern="1200" cap="none" spc="0" normalizeH="0" baseline="0" noProof="0" smtClean="0">
              <a:ln>
                <a:noFill/>
              </a:ln>
              <a:solidFill>
                <a:schemeClr val="tx1"/>
              </a:solidFill>
              <a:effectLst/>
              <a:uLnTx/>
              <a:uFillTx/>
              <a:latin typeface="Lucida Grande" charset="0"/>
              <a:ea typeface="宋体" charset="-122"/>
              <a:cs typeface="+mn-cs"/>
              <a:sym typeface="Lucida Grande" charset="0"/>
            </a:endParaRPr>
          </a:p>
          <a:p>
            <a:pPr marL="241093" marR="0" lvl="0" indent="-241093" algn="l" defTabSz="914400" rtl="0" eaLnBrk="1" fontAlgn="auto" latinLnBrk="0" hangingPunct="1">
              <a:lnSpc>
                <a:spcPct val="100000"/>
              </a:lnSpc>
              <a:spcBef>
                <a:spcPts val="562"/>
              </a:spcBef>
              <a:spcAft>
                <a:spcPts val="0"/>
              </a:spcAft>
              <a:buClr>
                <a:srgbClr val="000000"/>
              </a:buClr>
              <a:buSzPct val="100000"/>
              <a:buFont typeface="Arial" charset="0"/>
              <a:buChar char="•"/>
              <a:tabLst/>
              <a:defRPr/>
            </a:pPr>
            <a:r>
              <a:rPr kumimoji="1" lang="zh-CN" altLang="en-US" sz="2200" b="0" i="0" u="none" strike="noStrike" kern="1200" cap="none" spc="0" normalizeH="0" baseline="0" noProof="0" smtClean="0">
                <a:ln>
                  <a:noFill/>
                </a:ln>
                <a:solidFill>
                  <a:schemeClr val="tx1"/>
                </a:solidFill>
                <a:effectLst/>
                <a:uLnTx/>
                <a:uFillTx/>
                <a:latin typeface="Lucida Grande" charset="0"/>
                <a:ea typeface="宋体" charset="-122"/>
                <a:cs typeface="+mn-cs"/>
                <a:sym typeface="Lucida Grande" charset="0"/>
              </a:rPr>
              <a:t>現状に起こったクラウド問題を発見し、問題対策を提案する</a:t>
            </a:r>
            <a:endParaRPr kumimoji="1" lang="zh-CN" altLang="en-US" sz="2200" b="0" i="0" u="none" strike="noStrike" kern="1200" cap="none" spc="0" normalizeH="0" baseline="0" noProof="0" dirty="0">
              <a:ln>
                <a:noFill/>
              </a:ln>
              <a:solidFill>
                <a:schemeClr val="tx1"/>
              </a:solidFill>
              <a:effectLst/>
              <a:uLnTx/>
              <a:uFillTx/>
              <a:latin typeface="Lucida Grande" charset="0"/>
              <a:ea typeface="宋体" charset="-122"/>
              <a:cs typeface="+mn-cs"/>
              <a:sym typeface="Lucida Grande" charset="0"/>
            </a:endParaRPr>
          </a:p>
        </p:txBody>
      </p:sp>
      <p:sp>
        <p:nvSpPr>
          <p:cNvPr id="9" name="Rectangle 3"/>
          <p:cNvSpPr>
            <a:spLocks/>
          </p:cNvSpPr>
          <p:nvPr/>
        </p:nvSpPr>
        <p:spPr bwMode="auto">
          <a:xfrm>
            <a:off x="973336" y="4509120"/>
            <a:ext cx="7358063" cy="1321594"/>
          </a:xfrm>
          <a:prstGeom prst="rect">
            <a:avLst/>
          </a:prstGeom>
          <a:noFill/>
          <a:ln w="12700" cap="flat">
            <a:noFill/>
            <a:miter lim="800000"/>
            <a:headEnd type="none" w="med" len="med"/>
            <a:tailEnd type="none" w="med" len="med"/>
          </a:ln>
        </p:spPr>
        <p:txBody>
          <a:bodyPr lIns="0" tIns="0" rIns="0" bIns="0" anchor="ctr"/>
          <a:lstStyle/>
          <a:p>
            <a:pPr marL="241093"/>
            <a:r>
              <a:rPr lang="zh-CN" altLang="en-US" sz="2200" dirty="0">
                <a:ea typeface="宋体" charset="-122"/>
              </a:rPr>
              <a:t>ー　意識ずれの問題</a:t>
            </a:r>
          </a:p>
          <a:p>
            <a:pPr marL="241093"/>
            <a:r>
              <a:rPr lang="zh-CN" altLang="en-US" sz="2200" dirty="0">
                <a:ea typeface="宋体" charset="-122"/>
              </a:rPr>
              <a:t>ー　医療分野に普及困難の問題</a:t>
            </a:r>
          </a:p>
          <a:p>
            <a:pPr marL="241093"/>
            <a:r>
              <a:rPr lang="zh-CN" altLang="en-US" sz="2200" dirty="0">
                <a:ea typeface="宋体" charset="-122"/>
              </a:rPr>
              <a:t>ー　安全性の問題</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ja-JP" altLang="en-US" sz="3200" dirty="0" smtClean="0">
                <a:latin typeface="MS Mincho" pitchFamily="49" charset="-128"/>
                <a:ea typeface="MS Mincho" pitchFamily="49" charset="-128"/>
              </a:rPr>
              <a:t>インタビュー訪問リスト</a:t>
            </a:r>
            <a:endParaRPr lang="zh-CN" altLang="en-US" sz="3200" dirty="0">
              <a:latin typeface="MS Mincho" pitchFamily="49" charset="-128"/>
              <a:ea typeface="MS Mincho" pitchFamily="49" charset="-128"/>
            </a:endParaRPr>
          </a:p>
        </p:txBody>
      </p:sp>
      <p:cxnSp>
        <p:nvCxnSpPr>
          <p:cNvPr id="4"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graphicFrame>
        <p:nvGraphicFramePr>
          <p:cNvPr id="5" name="表格 4"/>
          <p:cNvGraphicFramePr>
            <a:graphicFrameLocks noGrp="1"/>
          </p:cNvGraphicFramePr>
          <p:nvPr/>
        </p:nvGraphicFramePr>
        <p:xfrm>
          <a:off x="251520" y="2002160"/>
          <a:ext cx="8496944" cy="4046944"/>
        </p:xfrm>
        <a:graphic>
          <a:graphicData uri="http://schemas.openxmlformats.org/drawingml/2006/table">
            <a:tbl>
              <a:tblPr firstRow="1" bandRow="1">
                <a:tableStyleId>{22838BEF-8BB2-4498-84A7-C5851F593DF1}</a:tableStyleId>
              </a:tblPr>
              <a:tblGrid>
                <a:gridCol w="720080"/>
                <a:gridCol w="3456384"/>
                <a:gridCol w="1080120"/>
                <a:gridCol w="3240360"/>
              </a:tblGrid>
              <a:tr h="2736304">
                <a:tc>
                  <a:txBody>
                    <a:bodyPr/>
                    <a:lstStyle/>
                    <a:p>
                      <a:pPr algn="l"/>
                      <a:r>
                        <a:rPr lang="ja-JP" altLang="en-US" sz="1600" b="0" dirty="0" smtClean="0">
                          <a:latin typeface="MS Mincho" pitchFamily="49" charset="-128"/>
                          <a:ea typeface="MS Mincho" pitchFamily="49" charset="-128"/>
                        </a:rPr>
                        <a:t>宋</a:t>
                      </a:r>
                      <a:endParaRPr lang="zh-CN" altLang="en-US" sz="1600" b="0" dirty="0">
                        <a:latin typeface="MS Mincho" pitchFamily="49" charset="-128"/>
                        <a:ea typeface="MS Mincho" pitchFamily="49" charset="-128"/>
                      </a:endParaRPr>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1600" b="0" u="none" strike="noStrike" kern="1200" cap="none" normalizeH="0" baseline="0" dirty="0" smtClean="0">
                          <a:ln>
                            <a:noFill/>
                          </a:ln>
                          <a:solidFill>
                            <a:schemeClr val="dk1"/>
                          </a:solidFill>
                          <a:effectLst/>
                          <a:latin typeface="MS Mincho" pitchFamily="49" charset="-128"/>
                          <a:ea typeface="MS Mincho" pitchFamily="49" charset="-128"/>
                          <a:cs typeface="+mn-cs"/>
                        </a:rPr>
                        <a:t>日立製作所水戸総合病院</a:t>
                      </a:r>
                      <a:endParaRPr kumimoji="1" lang="en-US" altLang="zh-TW" sz="1600" b="0" u="none" strike="noStrike" kern="1200" cap="none" normalizeH="0" baseline="0" dirty="0" smtClean="0">
                        <a:ln>
                          <a:noFill/>
                        </a:ln>
                        <a:solidFill>
                          <a:schemeClr val="dk1"/>
                        </a:solidFill>
                        <a:effectLst/>
                        <a:latin typeface="MS Mincho" pitchFamily="49" charset="-128"/>
                        <a:ea typeface="MS Mincho" pitchFamily="49" charset="-128"/>
                        <a:cs typeface="+mn-cs"/>
                      </a:endParaRPr>
                    </a:p>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1600" b="0" u="none" strike="noStrike" cap="none" normalizeH="0" baseline="0" dirty="0" smtClean="0">
                          <a:ln>
                            <a:noFill/>
                          </a:ln>
                          <a:effectLst/>
                          <a:latin typeface="MS Mincho" pitchFamily="49" charset="-128"/>
                          <a:ea typeface="MS Mincho" pitchFamily="49" charset="-128"/>
                        </a:rPr>
                        <a:t>東京ミッドタウンクリニック</a:t>
                      </a:r>
                      <a:endParaRPr kumimoji="1" lang="ja-JP" altLang="en-US" sz="1600" b="0" i="0" u="none" strike="noStrike" cap="none" normalizeH="0" baseline="0" dirty="0" smtClean="0">
                        <a:ln>
                          <a:noFill/>
                        </a:ln>
                        <a:solidFill>
                          <a:srgbClr val="000000"/>
                        </a:solidFill>
                        <a:effectLst/>
                        <a:latin typeface="MS Mincho" pitchFamily="49" charset="-128"/>
                        <a:ea typeface="MS Mincho"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0" dirty="0" smtClean="0">
                          <a:latin typeface="MS Mincho" pitchFamily="49" charset="-128"/>
                          <a:ea typeface="MS Mincho" pitchFamily="49" charset="-128"/>
                        </a:rPr>
                        <a:t>国際モダンホスピタルショウ</a:t>
                      </a:r>
                      <a:r>
                        <a:rPr lang="en-US" altLang="ja-JP" sz="1600" b="0" dirty="0" smtClean="0">
                          <a:latin typeface="MS Mincho" pitchFamily="49" charset="-128"/>
                          <a:ea typeface="MS Mincho" pitchFamily="49" charset="-128"/>
                        </a:rPr>
                        <a:t>2011</a:t>
                      </a:r>
                      <a:r>
                        <a:rPr lang="ja-JP" altLang="en-US" sz="1600" b="0" dirty="0" smtClean="0">
                          <a:latin typeface="MS Mincho" pitchFamily="49" charset="-128"/>
                          <a:ea typeface="MS Mincho" pitchFamily="49" charset="-128"/>
                        </a:rPr>
                        <a:t>（東京ビッグサイト）　</a:t>
                      </a:r>
                      <a:endParaRPr lang="zh-CN" altLang="en-US" sz="1600" b="0" kern="1200" dirty="0" smtClean="0">
                        <a:latin typeface="MS Mincho" pitchFamily="49" charset="-128"/>
                        <a:ea typeface="MS Mincho"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0" dirty="0" smtClean="0">
                          <a:latin typeface="MS Mincho" pitchFamily="49" charset="-128"/>
                          <a:ea typeface="MS Mincho" pitchFamily="49" charset="-128"/>
                        </a:rPr>
                        <a:t>京都</a:t>
                      </a:r>
                      <a:r>
                        <a:rPr lang="en-US" altLang="ja-JP" sz="1600" b="0" dirty="0" err="1" smtClean="0">
                          <a:latin typeface="MS Mincho" pitchFamily="49" charset="-128"/>
                          <a:ea typeface="MS Mincho" pitchFamily="49" charset="-128"/>
                        </a:rPr>
                        <a:t>ProMed</a:t>
                      </a:r>
                      <a:r>
                        <a:rPr lang="ja-JP" altLang="en-US" sz="1600" b="0" dirty="0" smtClean="0">
                          <a:latin typeface="MS Mincho" pitchFamily="49" charset="-128"/>
                          <a:ea typeface="MS Mincho" pitchFamily="49" charset="-128"/>
                        </a:rPr>
                        <a:t>株式会社</a:t>
                      </a:r>
                      <a:endParaRPr lang="zh-CN" altLang="en-US" sz="1600" b="0" dirty="0" smtClean="0">
                        <a:latin typeface="MS Mincho" pitchFamily="49" charset="-128"/>
                        <a:ea typeface="MS Mincho" pitchFamily="49" charset="-128"/>
                      </a:endParaRPr>
                    </a:p>
                    <a:p>
                      <a:pPr algn="l"/>
                      <a:endParaRPr lang="zh-CN" altLang="en-US" sz="1600" b="0" dirty="0">
                        <a:latin typeface="MS Mincho" pitchFamily="49" charset="-128"/>
                        <a:ea typeface="MS Mincho" pitchFamily="49" charset="-128"/>
                      </a:endParaRPr>
                    </a:p>
                    <a:p>
                      <a:pPr algn="l"/>
                      <a:r>
                        <a:rPr lang="ja-JP" altLang="en-US" sz="1600" b="0" dirty="0" smtClean="0">
                          <a:latin typeface="MS Mincho" pitchFamily="49" charset="-128"/>
                          <a:ea typeface="MS Mincho" pitchFamily="49" charset="-128"/>
                        </a:rPr>
                        <a:t>中国蘇州大學付属第一人民病院</a:t>
                      </a:r>
                      <a:endParaRPr lang="en-US" altLang="ja-JP" sz="1600" b="0" dirty="0" smtClean="0">
                        <a:latin typeface="MS Mincho" pitchFamily="49" charset="-128"/>
                        <a:ea typeface="MS Mincho" pitchFamily="49" charset="-128"/>
                      </a:endParaRPr>
                    </a:p>
                    <a:p>
                      <a:pPr algn="l"/>
                      <a:r>
                        <a:rPr lang="ja-JP" altLang="en-US" sz="1600" b="0" dirty="0" smtClean="0">
                          <a:latin typeface="MS Mincho" pitchFamily="49" charset="-128"/>
                          <a:ea typeface="MS Mincho" pitchFamily="49" charset="-128"/>
                        </a:rPr>
                        <a:t>中国南京中医薬大学付属病院</a:t>
                      </a:r>
                      <a:endParaRPr lang="zh-CN" altLang="en-US" sz="1600" b="0" dirty="0" smtClean="0">
                        <a:latin typeface="MS Mincho" pitchFamily="49" charset="-128"/>
                        <a:ea typeface="MS Mincho"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b="0" dirty="0" smtClean="0">
                          <a:latin typeface="MS Mincho" pitchFamily="49" charset="-128"/>
                          <a:ea typeface="MS Mincho" pitchFamily="49" charset="-128"/>
                        </a:rPr>
                        <a:t>中国杭州創業</a:t>
                      </a:r>
                      <a:endParaRPr lang="zh-CN" altLang="en-US" sz="1600" b="0" dirty="0">
                        <a:latin typeface="MS Mincho" pitchFamily="49" charset="-128"/>
                        <a:ea typeface="MS Mincho" pitchFamily="49" charset="-128"/>
                      </a:endParaRPr>
                    </a:p>
                    <a:p>
                      <a:pPr algn="l"/>
                      <a:r>
                        <a:rPr lang="ja-JP" altLang="en-US" sz="1600" b="0" dirty="0" smtClean="0">
                          <a:latin typeface="MS Mincho" pitchFamily="49" charset="-128"/>
                          <a:ea typeface="MS Mincho" pitchFamily="49" charset="-128"/>
                        </a:rPr>
                        <a:t>中国東軟グループ</a:t>
                      </a:r>
                      <a:endParaRPr lang="en-US" altLang="ja-JP" sz="1600" b="0" dirty="0" smtClean="0">
                        <a:latin typeface="MS Mincho" pitchFamily="49" charset="-128"/>
                        <a:ea typeface="MS Mincho" pitchFamily="49" charset="-128"/>
                      </a:endParaRPr>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en-US" altLang="ja-JP" sz="1600" b="0" i="0" u="none" strike="noStrike" cap="none" normalizeH="0" baseline="0" dirty="0" err="1" smtClean="0">
                          <a:ln>
                            <a:noFill/>
                          </a:ln>
                          <a:solidFill>
                            <a:srgbClr val="000000"/>
                          </a:solidFill>
                          <a:effectLst/>
                          <a:latin typeface="MS Mincho" pitchFamily="49" charset="-128"/>
                          <a:ea typeface="MS Mincho" pitchFamily="49" charset="-128"/>
                        </a:rPr>
                        <a:t>Assawin</a:t>
                      </a:r>
                      <a:endParaRPr kumimoji="1" lang="ja-JP" altLang="en-US" sz="1600" b="0" i="0" u="none" strike="noStrike" cap="none" normalizeH="0" baseline="0" dirty="0" smtClean="0">
                        <a:ln>
                          <a:noFill/>
                        </a:ln>
                        <a:solidFill>
                          <a:srgbClr val="000000"/>
                        </a:solidFill>
                        <a:effectLst/>
                        <a:latin typeface="MS Mincho" pitchFamily="49" charset="-128"/>
                        <a:ea typeface="MS Mincho" pitchFamily="49" charset="-128"/>
                      </a:endParaRPr>
                    </a:p>
                    <a:p>
                      <a:pPr algn="l"/>
                      <a:endParaRPr lang="zh-CN" altLang="en-US" sz="1600" b="0" dirty="0">
                        <a:latin typeface="MS Mincho" pitchFamily="49" charset="-128"/>
                        <a:ea typeface="MS Mincho" pitchFamily="49" charset="-128"/>
                      </a:endParaRPr>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zh-TW" altLang="en-US" sz="1600" b="0" u="none" strike="noStrike" cap="none" normalizeH="0" baseline="0" dirty="0" smtClean="0">
                          <a:ln>
                            <a:noFill/>
                          </a:ln>
                          <a:effectLst/>
                          <a:latin typeface="MS Mincho" pitchFamily="49" charset="-128"/>
                          <a:ea typeface="MS Mincho" pitchFamily="49" charset="-128"/>
                        </a:rPr>
                        <a:t>日本日立製作所</a:t>
                      </a:r>
                      <a:endParaRPr kumimoji="1" lang="en-US" altLang="ja-JP" sz="1600" b="0" i="0" u="none" strike="noStrike" cap="none" normalizeH="0" baseline="0" dirty="0" smtClean="0">
                        <a:ln>
                          <a:noFill/>
                        </a:ln>
                        <a:solidFill>
                          <a:srgbClr val="000000"/>
                        </a:solidFill>
                        <a:effectLst/>
                        <a:latin typeface="MS Mincho" pitchFamily="49" charset="-128"/>
                        <a:ea typeface="MS Mincho"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0" kern="1200" dirty="0" smtClean="0">
                          <a:latin typeface="MS Mincho" pitchFamily="49" charset="-128"/>
                          <a:ea typeface="MS Mincho" pitchFamily="49" charset="-128"/>
                        </a:rPr>
                        <a:t>タイ</a:t>
                      </a:r>
                      <a:r>
                        <a:rPr lang="en-US" altLang="ja-JP" sz="1600" b="0" kern="1200" dirty="0" smtClean="0">
                          <a:latin typeface="MS Mincho" pitchFamily="49" charset="-128"/>
                          <a:ea typeface="MS Mincho" pitchFamily="49" charset="-128"/>
                        </a:rPr>
                        <a:t>IBM</a:t>
                      </a:r>
                      <a:endParaRPr lang="zh-CN" altLang="en-US" sz="1600" b="0" kern="1200" dirty="0">
                        <a:solidFill>
                          <a:schemeClr val="dk1"/>
                        </a:solidFill>
                        <a:latin typeface="MS Mincho" pitchFamily="49" charset="-128"/>
                        <a:ea typeface="MS Mincho" pitchFamily="49" charset="-128"/>
                        <a:cs typeface="+mn-cs"/>
                      </a:endParaRPr>
                    </a:p>
                    <a:p>
                      <a:pPr algn="l"/>
                      <a:r>
                        <a:rPr lang="en-US" altLang="ja-JP" sz="1600" b="0" dirty="0" smtClean="0">
                          <a:latin typeface="MS Mincho" pitchFamily="49" charset="-128"/>
                          <a:ea typeface="MS Mincho" pitchFamily="49" charset="-128"/>
                        </a:rPr>
                        <a:t>Lighthouse info Service </a:t>
                      </a:r>
                      <a:r>
                        <a:rPr lang="en-US" altLang="ja-JP" sz="1600" b="0" dirty="0" err="1" smtClean="0">
                          <a:latin typeface="MS Mincho" pitchFamily="49" charset="-128"/>
                          <a:ea typeface="MS Mincho" pitchFamily="49" charset="-128"/>
                        </a:rPr>
                        <a:t>Co.,ltd</a:t>
                      </a:r>
                      <a:endParaRPr lang="zh-CN" altLang="en-US" sz="1600" b="0" dirty="0">
                        <a:latin typeface="MS Mincho" pitchFamily="49" charset="-128"/>
                        <a:ea typeface="MS Mincho" pitchFamily="49" charset="-128"/>
                      </a:endParaRPr>
                    </a:p>
                    <a:p>
                      <a:pPr algn="l"/>
                      <a:r>
                        <a:rPr lang="en-US" altLang="ja-JP" sz="1600" b="0" dirty="0" smtClean="0">
                          <a:latin typeface="MS Mincho" pitchFamily="49" charset="-128"/>
                          <a:ea typeface="MS Mincho" pitchFamily="49" charset="-128"/>
                        </a:rPr>
                        <a:t>Abstract Computer </a:t>
                      </a:r>
                      <a:r>
                        <a:rPr lang="en-US" altLang="ja-JP" sz="1600" b="0" dirty="0" err="1" smtClean="0">
                          <a:latin typeface="MS Mincho" pitchFamily="49" charset="-128"/>
                          <a:ea typeface="MS Mincho" pitchFamily="49" charset="-128"/>
                        </a:rPr>
                        <a:t>Co.,ltd</a:t>
                      </a:r>
                      <a:endParaRPr lang="zh-CN" altLang="en-US" sz="1600" b="0" dirty="0">
                        <a:latin typeface="MS Mincho" pitchFamily="49" charset="-128"/>
                        <a:ea typeface="MS Mincho" pitchFamily="49" charset="-128"/>
                      </a:endParaRPr>
                    </a:p>
                  </a:txBody>
                  <a:tcPr/>
                </a:tc>
              </a:tr>
              <a:tr h="571940">
                <a:tc>
                  <a:txBody>
                    <a:bodyPr/>
                    <a:lstStyle/>
                    <a:p>
                      <a:pPr algn="l"/>
                      <a:r>
                        <a:rPr lang="ja-JP" altLang="en-US" sz="1600" b="0" dirty="0" smtClean="0">
                          <a:latin typeface="MS Mincho" pitchFamily="49" charset="-128"/>
                          <a:ea typeface="MS Mincho" pitchFamily="49" charset="-128"/>
                        </a:rPr>
                        <a:t>顧</a:t>
                      </a:r>
                      <a:endParaRPr lang="zh-CN" altLang="en-US" sz="1600" b="0" dirty="0">
                        <a:latin typeface="MS Mincho" pitchFamily="49" charset="-128"/>
                        <a:ea typeface="MS Mincho" pitchFamily="49" charset="-128"/>
                      </a:endParaRPr>
                    </a:p>
                  </a:txBody>
                  <a:tcPr/>
                </a:tc>
                <a:tc>
                  <a:txBody>
                    <a:bodyPr/>
                    <a:lstStyle/>
                    <a:p>
                      <a:pPr algn="l"/>
                      <a:r>
                        <a:rPr lang="ja-JP" altLang="en-US" sz="1600" b="0" dirty="0" smtClean="0">
                          <a:latin typeface="MS Mincho" pitchFamily="49" charset="-128"/>
                          <a:ea typeface="MS Mincho" pitchFamily="49" charset="-128"/>
                        </a:rPr>
                        <a:t>富士通株式会社ーー大田</a:t>
                      </a:r>
                      <a:endParaRPr lang="en-US" altLang="ja-JP" sz="1600" b="0" dirty="0" smtClean="0">
                        <a:latin typeface="MS Mincho" pitchFamily="49" charset="-128"/>
                        <a:ea typeface="MS Mincho"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600" b="0" dirty="0" smtClean="0">
                          <a:latin typeface="MS Mincho" pitchFamily="49" charset="-128"/>
                          <a:ea typeface="MS Mincho" pitchFamily="49" charset="-128"/>
                        </a:rPr>
                        <a:t>中国</a:t>
                      </a:r>
                      <a:r>
                        <a:rPr lang="en-US" altLang="ja-JP" sz="1600" b="0" dirty="0" smtClean="0">
                          <a:latin typeface="MS Mincho" pitchFamily="49" charset="-128"/>
                          <a:ea typeface="MS Mincho" pitchFamily="49" charset="-128"/>
                        </a:rPr>
                        <a:t>HP</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zh-CN" sz="1600" kern="1200" dirty="0" smtClean="0">
                          <a:solidFill>
                            <a:schemeClr val="dk1"/>
                          </a:solidFill>
                          <a:latin typeface="MS Mincho" pitchFamily="49" charset="-128"/>
                          <a:ea typeface="MS Mincho" pitchFamily="49" charset="-128"/>
                          <a:cs typeface="+mn-cs"/>
                        </a:rPr>
                        <a:t>中国東呉証券会社</a:t>
                      </a:r>
                      <a:endParaRPr lang="zh-CN" altLang="en-US" sz="1600" b="0" dirty="0" smtClean="0">
                        <a:latin typeface="MS Mincho" pitchFamily="49" charset="-128"/>
                        <a:ea typeface="MS Mincho"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600" b="0" dirty="0" smtClean="0">
                          <a:latin typeface="MS Mincho" pitchFamily="49" charset="-128"/>
                          <a:ea typeface="MS Mincho" pitchFamily="49" charset="-128"/>
                        </a:rPr>
                        <a:t>广控信息技术（上海）有限公司</a:t>
                      </a:r>
                      <a:endParaRPr lang="en-US" altLang="zh-CN" sz="1600" b="0" dirty="0" smtClean="0">
                        <a:latin typeface="MS Mincho" pitchFamily="49" charset="-128"/>
                        <a:ea typeface="MS Mincho"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sz="1600" b="0" dirty="0">
                        <a:latin typeface="MS Mincho" pitchFamily="49" charset="-128"/>
                        <a:ea typeface="MS Mincho" pitchFamily="49" charset="-128"/>
                      </a:endParaRPr>
                    </a:p>
                  </a:txBody>
                  <a:tcPr/>
                </a:tc>
                <a:tc>
                  <a:txBody>
                    <a:bodyPr/>
                    <a:lstStyle/>
                    <a:p>
                      <a:pPr algn="l"/>
                      <a:r>
                        <a:rPr lang="ja-JP" altLang="en-US" sz="1600" b="0" dirty="0" smtClean="0">
                          <a:latin typeface="MS Mincho" pitchFamily="49" charset="-128"/>
                          <a:ea typeface="MS Mincho" pitchFamily="49" charset="-128"/>
                        </a:rPr>
                        <a:t>一同</a:t>
                      </a:r>
                      <a:endParaRPr lang="zh-CN" altLang="en-US" sz="1600" b="0" dirty="0">
                        <a:latin typeface="MS Mincho" pitchFamily="49" charset="-128"/>
                        <a:ea typeface="MS Mincho" pitchFamily="49"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0" dirty="0" smtClean="0">
                          <a:latin typeface="MS Mincho" pitchFamily="49" charset="-128"/>
                          <a:ea typeface="MS Mincho" pitchFamily="49" charset="-128"/>
                        </a:rPr>
                        <a:t>富士通株式会社ーー松本</a:t>
                      </a:r>
                      <a:endParaRPr lang="en-US" altLang="ja-JP" sz="1600" b="0" dirty="0" smtClean="0">
                        <a:latin typeface="MS Mincho" pitchFamily="49" charset="-128"/>
                        <a:ea typeface="MS Mincho" pitchFamily="49" charset="-128"/>
                      </a:endParaRPr>
                    </a:p>
                    <a:p>
                      <a:pPr algn="l"/>
                      <a:endParaRPr lang="zh-CN" altLang="en-US" sz="1600" b="0" dirty="0">
                        <a:latin typeface="MS Mincho" pitchFamily="49" charset="-128"/>
                        <a:ea typeface="MS Mincho" pitchFamily="49" charset="-128"/>
                      </a:endParaRPr>
                    </a:p>
                  </a:txBody>
                  <a:tcPr/>
                </a:tc>
              </a:tr>
            </a:tbl>
          </a:graphicData>
        </a:graphic>
      </p:graphicFrame>
      <p:pic>
        <p:nvPicPr>
          <p:cNvPr id="6" name="Picture 2" descr="\\disk01\home\s1020610\Desktop\発表\cloud9.jpg"/>
          <p:cNvPicPr>
            <a:picLocks noChangeAspect="1" noChangeArrowheads="1"/>
          </p:cNvPicPr>
          <p:nvPr/>
        </p:nvPicPr>
        <p:blipFill>
          <a:blip r:embed="rId3" cstate="print"/>
          <a:srcRect/>
          <a:stretch>
            <a:fillRect/>
          </a:stretch>
        </p:blipFill>
        <p:spPr bwMode="auto">
          <a:xfrm>
            <a:off x="8244408" y="205757"/>
            <a:ext cx="648072" cy="270915"/>
          </a:xfrm>
          <a:prstGeom prst="rect">
            <a:avLst/>
          </a:prstGeom>
          <a:noFill/>
        </p:spPr>
      </p:pic>
      <p:sp>
        <p:nvSpPr>
          <p:cNvPr id="7" name="テキスト ボックス 10"/>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ja-JP" altLang="en-US" sz="1400" dirty="0" smtClean="0">
                <a:latin typeface="ＭＳ 明朝" pitchFamily="17" charset="-128"/>
                <a:ea typeface="ＭＳ 明朝" pitchFamily="17" charset="-128"/>
              </a:rPr>
              <a:t>クラウド（</a:t>
            </a:r>
            <a:r>
              <a:rPr lang="en-US" altLang="ja-JP" sz="1400" dirty="0" err="1" smtClean="0">
                <a:latin typeface="ＭＳ 明朝" pitchFamily="17" charset="-128"/>
                <a:ea typeface="ＭＳ 明朝" pitchFamily="17" charset="-128"/>
              </a:rPr>
              <a:t>SaaS</a:t>
            </a:r>
            <a:r>
              <a:rPr lang="ja-JP" altLang="en-US" sz="1400" dirty="0" smtClean="0">
                <a:latin typeface="ＭＳ 明朝" pitchFamily="17" charset="-128"/>
                <a:ea typeface="ＭＳ 明朝" pitchFamily="17" charset="-128"/>
              </a:rPr>
              <a:t>）の現状調査</a:t>
            </a:r>
            <a:endParaRPr lang="ja-JP" altLang="en-US" sz="1400" dirty="0">
              <a:latin typeface="ＭＳ 明朝" pitchFamily="17" charset="-128"/>
              <a:ea typeface="ＭＳ 明朝" pitchFamily="17"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ph type="title"/>
          </p:nvPr>
        </p:nvSpPr>
        <p:spPr>
          <a:ln/>
        </p:spPr>
        <p:txBody>
          <a:bodyPr>
            <a:normAutofit/>
          </a:bodyPr>
          <a:lstStyle/>
          <a:p>
            <a:pPr algn="l"/>
            <a:r>
              <a:rPr lang="zh-CN" altLang="en-US" sz="3200" dirty="0">
                <a:latin typeface="MS Mincho" pitchFamily="49" charset="-128"/>
                <a:ea typeface="MS Mincho" pitchFamily="49" charset="-128"/>
              </a:rPr>
              <a:t>参考文献</a:t>
            </a:r>
          </a:p>
        </p:txBody>
      </p:sp>
      <p:pic>
        <p:nvPicPr>
          <p:cNvPr id="4"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6" name="テキスト ボックス 10"/>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zh-CN" altLang="en-US" sz="1400" dirty="0" smtClean="0">
                <a:latin typeface="MS Mincho" pitchFamily="49" charset="-128"/>
                <a:ea typeface="MS Mincho" pitchFamily="49" charset="-128"/>
              </a:rPr>
              <a:t>クラウドの特徴と顧客ニーズ</a:t>
            </a:r>
            <a:endParaRPr lang="ja-JP" altLang="en-US" sz="1400" dirty="0">
              <a:latin typeface="ＭＳ 明朝" pitchFamily="17" charset="-128"/>
              <a:ea typeface="ＭＳ 明朝" pitchFamily="17" charset="-128"/>
            </a:endParaRPr>
          </a:p>
        </p:txBody>
      </p:sp>
      <p:sp>
        <p:nvSpPr>
          <p:cNvPr id="7" name="内容占位符 6"/>
          <p:cNvSpPr>
            <a:spLocks noGrp="1"/>
          </p:cNvSpPr>
          <p:nvPr>
            <p:ph idx="1"/>
          </p:nvPr>
        </p:nvSpPr>
        <p:spPr>
          <a:xfrm>
            <a:off x="132656" y="7549480"/>
            <a:ext cx="8229600" cy="4525963"/>
          </a:xfrm>
        </p:spPr>
        <p:txBody>
          <a:bodyPr/>
          <a:lstStyle/>
          <a:p>
            <a:endParaRPr lang="zh-CN" altLang="en-US" dirty="0"/>
          </a:p>
        </p:txBody>
      </p:sp>
      <p:sp>
        <p:nvSpPr>
          <p:cNvPr id="67585" name="Rectangle 1"/>
          <p:cNvSpPr>
            <a:spLocks noChangeArrowheads="1"/>
          </p:cNvSpPr>
          <p:nvPr/>
        </p:nvSpPr>
        <p:spPr bwMode="auto">
          <a:xfrm>
            <a:off x="467544" y="1700808"/>
            <a:ext cx="81724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日経</a:t>
            </a:r>
            <a:r>
              <a:rPr kumimoji="0" lang="en-US" altLang="zh-CN"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BP</a:t>
            </a:r>
            <a:r>
              <a:rPr kumimoji="0" lang="zh-CN" altLang="en-US"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社</a:t>
            </a:r>
            <a:r>
              <a:rPr kumimoji="0" lang="en-US" altLang="zh-CN"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 </a:t>
            </a:r>
            <a:r>
              <a:rPr kumimoji="0" lang="en-US" altLang="zh-CN" b="0" i="0" u="none" strike="noStrike" cap="none" normalizeH="0" baseline="0" dirty="0" err="1" smtClean="0">
                <a:ln>
                  <a:noFill/>
                </a:ln>
                <a:solidFill>
                  <a:schemeClr val="tx1"/>
                </a:solidFill>
                <a:effectLst/>
                <a:latin typeface="MS Mincho" pitchFamily="49" charset="-128"/>
                <a:ea typeface="MS Mincho" pitchFamily="49" charset="-128"/>
                <a:cs typeface="Century" pitchFamily="18" charset="0"/>
              </a:rPr>
              <a:t>SaaS</a:t>
            </a:r>
            <a:r>
              <a:rPr kumimoji="0" lang="zh-CN" altLang="en-US"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a:t>
            </a:r>
            <a:r>
              <a:rPr kumimoji="0" lang="en-US" altLang="zh-CN" b="0" i="0" u="none" strike="noStrike" cap="none" normalizeH="0" baseline="0" dirty="0" err="1" smtClean="0">
                <a:ln>
                  <a:noFill/>
                </a:ln>
                <a:solidFill>
                  <a:schemeClr val="tx1"/>
                </a:solidFill>
                <a:effectLst/>
                <a:latin typeface="MS Mincho" pitchFamily="49" charset="-128"/>
                <a:ea typeface="MS Mincho" pitchFamily="49" charset="-128"/>
                <a:cs typeface="Century" pitchFamily="18" charset="0"/>
              </a:rPr>
              <a:t>PaaS</a:t>
            </a:r>
            <a:r>
              <a:rPr kumimoji="0" lang="zh-CN" altLang="en-US"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a:t>
            </a:r>
            <a:r>
              <a:rPr kumimoji="0" lang="en-US" altLang="zh-CN" b="0" i="0" u="none" strike="noStrike" cap="none" normalizeH="0" baseline="0" dirty="0" err="1" smtClean="0">
                <a:ln>
                  <a:noFill/>
                </a:ln>
                <a:solidFill>
                  <a:schemeClr val="tx1"/>
                </a:solidFill>
                <a:effectLst/>
                <a:latin typeface="MS Mincho" pitchFamily="49" charset="-128"/>
                <a:ea typeface="MS Mincho" pitchFamily="49" charset="-128"/>
                <a:cs typeface="Century" pitchFamily="18" charset="0"/>
              </a:rPr>
              <a:t>IaaS</a:t>
            </a:r>
            <a:r>
              <a:rPr kumimoji="0" lang="ja-JP" altLang="en-US"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の</a:t>
            </a:r>
            <a:r>
              <a:rPr kumimoji="0" lang="zh-CN" altLang="en-US"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違</a:t>
            </a:r>
            <a:r>
              <a:rPr kumimoji="0" lang="ja-JP" altLang="en-US"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い</a:t>
            </a:r>
            <a:endParaRPr kumimoji="0" lang="zh-CN" altLang="en-US" b="0" i="0" u="none" strike="noStrike" cap="none" normalizeH="0" baseline="0" dirty="0" smtClean="0">
              <a:ln>
                <a:noFill/>
              </a:ln>
              <a:solidFill>
                <a:schemeClr val="tx1"/>
              </a:solidFill>
              <a:effectLst/>
              <a:latin typeface="MS Mincho" pitchFamily="49" charset="-128"/>
              <a:ea typeface="MS Mincho" pitchFamily="49" charset="-128"/>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MS Mincho" pitchFamily="49" charset="-128"/>
                <a:ea typeface="MS Mincho" pitchFamily="49" charset="-128"/>
                <a:cs typeface="Times New Roman" pitchFamily="18" charset="0"/>
              </a:rPr>
              <a:t>http://itpro.nikkeibp.co.jp/article/COLUMN/20110204/356917/?SS=imgview&amp;FD=54139247</a:t>
            </a:r>
            <a:r>
              <a:rPr kumimoji="0" lang="zh-CN" altLang="en-US" b="0" i="0" u="none" strike="noStrike" cap="none" normalizeH="0" baseline="0" dirty="0" smtClean="0">
                <a:ln>
                  <a:noFill/>
                </a:ln>
                <a:solidFill>
                  <a:schemeClr val="tx1"/>
                </a:solidFill>
                <a:effectLst/>
                <a:latin typeface="MS Mincho" pitchFamily="49" charset="-128"/>
                <a:ea typeface="MS Mincho" pitchFamily="49" charset="-128"/>
                <a:cs typeface="Times New Roman" pitchFamily="18" charset="0"/>
              </a:rPr>
              <a:t>　</a:t>
            </a:r>
            <a:r>
              <a:rPr kumimoji="0" lang="zh-CN" altLang="en-US"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a:t>
            </a:r>
            <a:r>
              <a:rPr kumimoji="0" lang="ja-JP" altLang="en-US"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アクセス</a:t>
            </a:r>
            <a:r>
              <a:rPr kumimoji="0" lang="en-US" altLang="zh-CN"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2011/12</a:t>
            </a:r>
            <a:r>
              <a:rPr kumimoji="0" lang="zh-CN" altLang="en-US"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a:t>
            </a:r>
            <a:endParaRPr kumimoji="0" lang="zh-CN" altLang="en-US" b="0" i="0" u="none" strike="noStrike" cap="none" normalizeH="0" baseline="0" dirty="0" smtClean="0">
              <a:ln>
                <a:noFill/>
              </a:ln>
              <a:solidFill>
                <a:schemeClr val="tx1"/>
              </a:solidFill>
              <a:effectLst/>
              <a:latin typeface="MS Mincho" pitchFamily="49" charset="-128"/>
              <a:ea typeface="MS Mincho" pitchFamily="49" charset="-128"/>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NEC, </a:t>
            </a:r>
            <a:r>
              <a:rPr kumimoji="0" lang="ja-JP" altLang="en-US"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日本クラウド（</a:t>
            </a:r>
            <a:r>
              <a:rPr kumimoji="0" lang="en-US" altLang="ja-JP" b="0" i="0" u="none" strike="noStrike" cap="none" normalizeH="0" baseline="0" dirty="0" err="1" smtClean="0">
                <a:ln>
                  <a:noFill/>
                </a:ln>
                <a:solidFill>
                  <a:schemeClr val="tx1"/>
                </a:solidFill>
                <a:effectLst/>
                <a:latin typeface="MS Mincho" pitchFamily="49" charset="-128"/>
                <a:ea typeface="MS Mincho" pitchFamily="49" charset="-128"/>
                <a:cs typeface="Century" pitchFamily="18" charset="0"/>
              </a:rPr>
              <a:t>SaaS</a:t>
            </a:r>
            <a:r>
              <a:rPr kumimoji="0" lang="ja-JP" altLang="en-US"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）の利用率</a:t>
            </a:r>
            <a:endParaRPr kumimoji="0" lang="zh-CN" altLang="en-US" b="0" i="0" u="none" strike="noStrike" cap="none" normalizeH="0" baseline="0" dirty="0" smtClean="0">
              <a:ln>
                <a:noFill/>
              </a:ln>
              <a:solidFill>
                <a:schemeClr val="tx1"/>
              </a:solidFill>
              <a:effectLst/>
              <a:latin typeface="MS Mincho" pitchFamily="49" charset="-128"/>
              <a:ea typeface="MS Mincho" pitchFamily="49" charset="-128"/>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http://www.nec.co.jp/StarOffice/kadai/saas/</a:t>
            </a:r>
            <a:r>
              <a:rPr kumimoji="0" lang="ja-JP" altLang="en-US" b="0" i="0" u="none" strike="noStrike" cap="none" normalizeH="0" baseline="0" dirty="0" smtClean="0">
                <a:ln>
                  <a:noFill/>
                </a:ln>
                <a:solidFill>
                  <a:schemeClr val="tx1"/>
                </a:solidFill>
                <a:effectLst/>
                <a:latin typeface="MS Mincho" pitchFamily="49" charset="-128"/>
                <a:ea typeface="MS Mincho" pitchFamily="49" charset="-128"/>
                <a:cs typeface="MS Mincho" pitchFamily="49" charset="-128"/>
              </a:rPr>
              <a:t>（アクセス</a:t>
            </a:r>
            <a:r>
              <a:rPr kumimoji="0" lang="en-US" altLang="ja-JP" b="0" i="0" u="none" strike="noStrike" cap="none" normalizeH="0" baseline="0" dirty="0" smtClean="0">
                <a:ln>
                  <a:noFill/>
                </a:ln>
                <a:solidFill>
                  <a:schemeClr val="tx1"/>
                </a:solidFill>
                <a:effectLst/>
                <a:latin typeface="MS Mincho" pitchFamily="49" charset="-128"/>
                <a:ea typeface="MS Mincho" pitchFamily="49" charset="-128"/>
                <a:cs typeface="Times New Roman" pitchFamily="18" charset="0"/>
              </a:rPr>
              <a:t>2011/11</a:t>
            </a:r>
            <a:r>
              <a:rPr kumimoji="0" lang="ja-JP" altLang="en-US" b="0" i="0" u="none" strike="noStrike" cap="none" normalizeH="0" baseline="0" dirty="0" smtClean="0">
                <a:ln>
                  <a:noFill/>
                </a:ln>
                <a:solidFill>
                  <a:schemeClr val="tx1"/>
                </a:solidFill>
                <a:effectLst/>
                <a:latin typeface="MS Mincho" pitchFamily="49" charset="-128"/>
                <a:ea typeface="MS Mincho" pitchFamily="49" charset="-128"/>
                <a:cs typeface="MS Mincho" pitchFamily="49" charset="-128"/>
              </a:rPr>
              <a:t>）</a:t>
            </a:r>
            <a:endParaRPr kumimoji="0" lang="zh-CN" altLang="en-US" b="0" i="0" u="none" strike="noStrike" cap="none" normalizeH="0" baseline="0" dirty="0" smtClean="0">
              <a:ln>
                <a:noFill/>
              </a:ln>
              <a:solidFill>
                <a:schemeClr val="tx1"/>
              </a:solidFill>
              <a:effectLst/>
              <a:latin typeface="MS Mincho" pitchFamily="49" charset="-128"/>
              <a:ea typeface="MS Mincho" pitchFamily="49" charset="-128"/>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Forrester, The value of cloud market in 2020</a:t>
            </a:r>
            <a:r>
              <a:rPr kumimoji="0" lang="en-US" altLang="ja-JP" b="0" i="0" u="none" strike="noStrike" cap="none" normalizeH="0" baseline="0" dirty="0" smtClean="0">
                <a:ln>
                  <a:noFill/>
                </a:ln>
                <a:solidFill>
                  <a:schemeClr val="tx1"/>
                </a:solidFill>
                <a:effectLst/>
                <a:latin typeface="MS Mincho" pitchFamily="49" charset="-128"/>
                <a:ea typeface="MS Mincho" pitchFamily="49" charset="-128"/>
                <a:cs typeface="Times New Roman" pitchFamily="18" charset="0"/>
              </a:rPr>
              <a:t> </a:t>
            </a:r>
            <a:r>
              <a:rPr kumimoji="0" lang="en-US" altLang="zh-CN" b="0" i="0" u="none" strike="noStrike" cap="none" normalizeH="0" baseline="0" dirty="0" smtClean="0">
                <a:ln>
                  <a:noFill/>
                </a:ln>
                <a:solidFill>
                  <a:schemeClr val="tx1"/>
                </a:solidFill>
                <a:effectLst/>
                <a:latin typeface="MS Mincho" pitchFamily="49" charset="-128"/>
                <a:ea typeface="MS Mincho" pitchFamily="49" charset="-128"/>
                <a:cs typeface="Times New Roman" pitchFamily="18" charset="0"/>
              </a:rPr>
              <a:t>http://www.199it.com/archives/9071.html</a:t>
            </a:r>
            <a:r>
              <a:rPr kumimoji="0" lang="ja-JP" altLang="en-US" b="0" i="0" u="none" strike="noStrike" cap="none" normalizeH="0" baseline="0" dirty="0" smtClean="0">
                <a:ln>
                  <a:noFill/>
                </a:ln>
                <a:solidFill>
                  <a:schemeClr val="tx1"/>
                </a:solidFill>
                <a:effectLst/>
                <a:latin typeface="MS Mincho" pitchFamily="49" charset="-128"/>
                <a:ea typeface="MS Mincho" pitchFamily="49" charset="-128"/>
                <a:cs typeface="MS Mincho" pitchFamily="49" charset="-128"/>
              </a:rPr>
              <a:t>　（アクセス</a:t>
            </a:r>
            <a:r>
              <a:rPr kumimoji="0" lang="en-US" altLang="ja-JP" b="0" i="0" u="none" strike="noStrike" cap="none" normalizeH="0" baseline="0" dirty="0" smtClean="0">
                <a:ln>
                  <a:noFill/>
                </a:ln>
                <a:solidFill>
                  <a:schemeClr val="tx1"/>
                </a:solidFill>
                <a:effectLst/>
                <a:latin typeface="MS Mincho" pitchFamily="49" charset="-128"/>
                <a:ea typeface="MS Mincho" pitchFamily="49" charset="-128"/>
                <a:cs typeface="Times New Roman" pitchFamily="18" charset="0"/>
              </a:rPr>
              <a:t>2011/8</a:t>
            </a:r>
            <a:r>
              <a:rPr kumimoji="0" lang="ja-JP" altLang="en-US" b="0" i="0" u="none" strike="noStrike" cap="none" normalizeH="0" baseline="0" dirty="0" smtClean="0">
                <a:ln>
                  <a:noFill/>
                </a:ln>
                <a:solidFill>
                  <a:schemeClr val="tx1"/>
                </a:solidFill>
                <a:effectLst/>
                <a:latin typeface="MS Mincho" pitchFamily="49" charset="-128"/>
                <a:ea typeface="MS Mincho" pitchFamily="49" charset="-128"/>
                <a:cs typeface="MS Mincho" pitchFamily="49" charset="-128"/>
              </a:rPr>
              <a:t>）</a:t>
            </a:r>
            <a:endParaRPr kumimoji="0" lang="zh-CN" altLang="en-US" b="0" i="0" u="none" strike="noStrike" cap="none" normalizeH="0" baseline="0" dirty="0" smtClean="0">
              <a:ln>
                <a:noFill/>
              </a:ln>
              <a:solidFill>
                <a:schemeClr val="tx1"/>
              </a:solidFill>
              <a:effectLst/>
              <a:latin typeface="MS Mincho" pitchFamily="49" charset="-128"/>
              <a:ea typeface="MS Mincho" pitchFamily="49" charset="-128"/>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MS Mincho" pitchFamily="49" charset="-128"/>
                <a:ea typeface="MS Mincho" pitchFamily="49" charset="-128"/>
                <a:cs typeface="Times New Roman" pitchFamily="18" charset="0"/>
              </a:rPr>
              <a:t>Gartner</a:t>
            </a:r>
            <a:r>
              <a:rPr kumimoji="0" lang="en-US" altLang="ja-JP" b="0" i="0" u="none" strike="noStrike" cap="none" normalizeH="0" baseline="0" dirty="0" smtClean="0">
                <a:ln>
                  <a:noFill/>
                </a:ln>
                <a:solidFill>
                  <a:schemeClr val="tx1"/>
                </a:solidFill>
                <a:effectLst/>
                <a:latin typeface="MS Mincho" pitchFamily="49" charset="-128"/>
                <a:ea typeface="MS Mincho" pitchFamily="49" charset="-128"/>
                <a:cs typeface="Century" pitchFamily="18" charset="0"/>
              </a:rPr>
              <a:t>, The cost of cloud service in 2015</a:t>
            </a:r>
            <a:r>
              <a:rPr kumimoji="0" lang="ja-JP" altLang="en-US" b="0" i="0" u="none" strike="noStrike" cap="none" normalizeH="0" baseline="0" dirty="0" smtClean="0">
                <a:ln>
                  <a:noFill/>
                </a:ln>
                <a:solidFill>
                  <a:schemeClr val="tx1"/>
                </a:solidFill>
                <a:effectLst/>
                <a:latin typeface="MS Mincho" pitchFamily="49" charset="-128"/>
                <a:ea typeface="MS Mincho" pitchFamily="49" charset="-128"/>
                <a:cs typeface="MS Mincho" pitchFamily="49" charset="-128"/>
              </a:rPr>
              <a:t>　</a:t>
            </a:r>
            <a:r>
              <a:rPr kumimoji="0" lang="en-US" altLang="zh-CN" b="0" i="0" u="none" strike="noStrike" cap="none" normalizeH="0" baseline="0" dirty="0" smtClean="0">
                <a:ln>
                  <a:noFill/>
                </a:ln>
                <a:solidFill>
                  <a:schemeClr val="tx1"/>
                </a:solidFill>
                <a:effectLst/>
                <a:latin typeface="MS Mincho" pitchFamily="49" charset="-128"/>
                <a:ea typeface="MS Mincho" pitchFamily="49" charset="-128"/>
                <a:cs typeface="Times New Roman" pitchFamily="18" charset="0"/>
              </a:rPr>
              <a:t>http://www.199it.com/archives/14374.html</a:t>
            </a:r>
            <a:r>
              <a:rPr kumimoji="0" lang="ja-JP" altLang="en-US" b="0" i="0" u="none" strike="noStrike" cap="none" normalizeH="0" baseline="0" dirty="0" smtClean="0">
                <a:ln>
                  <a:noFill/>
                </a:ln>
                <a:solidFill>
                  <a:schemeClr val="tx1"/>
                </a:solidFill>
                <a:effectLst/>
                <a:latin typeface="MS Mincho" pitchFamily="49" charset="-128"/>
                <a:ea typeface="MS Mincho" pitchFamily="49" charset="-128"/>
                <a:cs typeface="MS Mincho" pitchFamily="49" charset="-128"/>
              </a:rPr>
              <a:t>　（アクセス</a:t>
            </a:r>
            <a:r>
              <a:rPr kumimoji="0" lang="en-US" altLang="ja-JP" b="0" i="0" u="none" strike="noStrike" cap="none" normalizeH="0" baseline="0" dirty="0" smtClean="0">
                <a:ln>
                  <a:noFill/>
                </a:ln>
                <a:solidFill>
                  <a:schemeClr val="tx1"/>
                </a:solidFill>
                <a:effectLst/>
                <a:latin typeface="MS Mincho" pitchFamily="49" charset="-128"/>
                <a:ea typeface="MS Mincho" pitchFamily="49" charset="-128"/>
                <a:cs typeface="Times New Roman" pitchFamily="18" charset="0"/>
              </a:rPr>
              <a:t>2011/8</a:t>
            </a:r>
            <a:r>
              <a:rPr kumimoji="0" lang="ja-JP" altLang="en-US" b="0" i="0" u="none" strike="noStrike" cap="none" normalizeH="0" baseline="0" dirty="0" smtClean="0">
                <a:ln>
                  <a:noFill/>
                </a:ln>
                <a:solidFill>
                  <a:schemeClr val="tx1"/>
                </a:solidFill>
                <a:effectLst/>
                <a:latin typeface="MS Mincho" pitchFamily="49" charset="-128"/>
                <a:ea typeface="MS Mincho" pitchFamily="49" charset="-128"/>
                <a:cs typeface="MS Mincho" pitchFamily="49" charset="-128"/>
              </a:rPr>
              <a:t>）</a:t>
            </a:r>
            <a:endParaRPr kumimoji="0" lang="ja-JP" altLang="en-US" b="0" i="0" u="none" strike="noStrike" cap="none" normalizeH="0" baseline="0" dirty="0" smtClean="0">
              <a:ln>
                <a:noFill/>
              </a:ln>
              <a:solidFill>
                <a:schemeClr val="tx1"/>
              </a:solidFill>
              <a:effectLst/>
              <a:latin typeface="MS Mincho" pitchFamily="49" charset="-128"/>
              <a:ea typeface="MS Mincho" pitchFamily="49" charset="-128"/>
              <a:cs typeface="宋体" pitchFamily="2" charset="-122"/>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539552" y="1412776"/>
            <a:ext cx="8208912" cy="2088232"/>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1" lang="ja-JP" altLang="en-US" sz="3000" b="0" i="0" u="none" strike="noStrike" kern="1200" cap="none" spc="0" normalizeH="0" baseline="0" noProof="0" dirty="0" smtClean="0">
                <a:ln>
                  <a:noFill/>
                </a:ln>
                <a:solidFill>
                  <a:schemeClr val="tx1"/>
                </a:solidFill>
                <a:effectLst/>
                <a:uLnTx/>
                <a:uFillTx/>
                <a:latin typeface="MS Mincho" pitchFamily="49" charset="-128"/>
                <a:ea typeface="MS Mincho" pitchFamily="49" charset="-128"/>
                <a:cs typeface="+mj-cs"/>
              </a:rPr>
              <a:t>クラウド（</a:t>
            </a:r>
            <a:r>
              <a:rPr kumimoji="1" lang="en-US" altLang="ja-JP" sz="3000" b="0" i="0" u="none" strike="noStrike" kern="1200" cap="none" spc="0" normalizeH="0" baseline="0" noProof="0" dirty="0" err="1" smtClean="0">
                <a:ln>
                  <a:noFill/>
                </a:ln>
                <a:solidFill>
                  <a:schemeClr val="tx1"/>
                </a:solidFill>
                <a:effectLst/>
                <a:uLnTx/>
                <a:uFillTx/>
                <a:latin typeface="MS Mincho" pitchFamily="49" charset="-128"/>
                <a:ea typeface="MS Mincho" pitchFamily="49" charset="-128"/>
                <a:cs typeface="+mj-cs"/>
              </a:rPr>
              <a:t>SaaS</a:t>
            </a:r>
            <a:r>
              <a:rPr kumimoji="1" lang="ja-JP" altLang="en-US" sz="3000" b="0" i="0" u="none" strike="noStrike" kern="1200" cap="none" spc="0" normalizeH="0" baseline="0" noProof="0" dirty="0" smtClean="0">
                <a:ln>
                  <a:noFill/>
                </a:ln>
                <a:solidFill>
                  <a:schemeClr val="tx1"/>
                </a:solidFill>
                <a:effectLst/>
                <a:uLnTx/>
                <a:uFillTx/>
                <a:latin typeface="MS Mincho" pitchFamily="49" charset="-128"/>
                <a:ea typeface="MS Mincho" pitchFamily="49" charset="-128"/>
                <a:cs typeface="+mj-cs"/>
              </a:rPr>
              <a:t>）の現状調査</a:t>
            </a:r>
            <a:endParaRPr kumimoji="1" lang="en-US" altLang="ja-JP" sz="3000" b="0" i="0" u="none" strike="noStrike" kern="1200" cap="none" spc="0" normalizeH="0" baseline="0" noProof="0" dirty="0" smtClean="0">
              <a:ln>
                <a:noFill/>
              </a:ln>
              <a:solidFill>
                <a:schemeClr val="tx1"/>
              </a:solidFill>
              <a:effectLst/>
              <a:uLnTx/>
              <a:uFillTx/>
              <a:latin typeface="MS Mincho" pitchFamily="49" charset="-128"/>
              <a:ea typeface="MS Mincho" pitchFamily="49" charset="-128"/>
              <a:cs typeface="+mj-cs"/>
            </a:endParaRPr>
          </a:p>
          <a:p>
            <a:pPr algn="ctr">
              <a:spcBef>
                <a:spcPct val="0"/>
              </a:spcBef>
            </a:pPr>
            <a:r>
              <a:rPr lang="ja-JP" altLang="en-US" sz="3000" dirty="0" smtClean="0">
                <a:latin typeface="MS Mincho" pitchFamily="49" charset="-128"/>
                <a:ea typeface="MS Mincho" pitchFamily="49" charset="-128"/>
                <a:cs typeface="+mj-cs"/>
              </a:rPr>
              <a:t>　　ーー</a:t>
            </a:r>
            <a:r>
              <a:rPr lang="zh-CN" altLang="en-US" sz="3000" dirty="0" smtClean="0">
                <a:latin typeface="MS Mincho" pitchFamily="49" charset="-128"/>
                <a:ea typeface="MS Mincho" pitchFamily="49" charset="-128"/>
              </a:rPr>
              <a:t>クラウドの特徴と顧客ニーズ</a:t>
            </a:r>
            <a:r>
              <a:rPr kumimoji="1" lang="en-US" altLang="ja-JP" sz="32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j-cs"/>
              </a:rPr>
              <a:t/>
            </a:r>
            <a:br>
              <a:rPr kumimoji="1" lang="en-US" altLang="ja-JP" sz="32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j-cs"/>
              </a:rPr>
            </a:br>
            <a:r>
              <a:rPr kumimoji="1" lang="ja-JP" altLang="en-US" sz="30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j-cs"/>
              </a:rPr>
              <a:t>　　</a:t>
            </a:r>
            <a:endParaRPr kumimoji="1" lang="ja-JP" altLang="en-US" sz="4400" b="0" i="0" u="none" strike="noStrike" kern="1200" cap="none" spc="0" normalizeH="0" baseline="0" noProof="0" dirty="0">
              <a:ln>
                <a:noFill/>
              </a:ln>
              <a:solidFill>
                <a:schemeClr val="tx1"/>
              </a:solidFill>
              <a:effectLst/>
              <a:uLnTx/>
              <a:uFillTx/>
              <a:latin typeface="ＭＳ 明朝" pitchFamily="17" charset="-128"/>
              <a:ea typeface="ＭＳ 明朝" pitchFamily="17" charset="-128"/>
              <a:cs typeface="+mj-cs"/>
            </a:endParaRPr>
          </a:p>
        </p:txBody>
      </p:sp>
      <p:sp>
        <p:nvSpPr>
          <p:cNvPr id="8" name="サブタイトル 2"/>
          <p:cNvSpPr txBox="1">
            <a:spLocks/>
          </p:cNvSpPr>
          <p:nvPr/>
        </p:nvSpPr>
        <p:spPr>
          <a:xfrm>
            <a:off x="1371600" y="4196680"/>
            <a:ext cx="6400800" cy="1752600"/>
          </a:xfrm>
          <a:prstGeom prst="rect">
            <a:avLst/>
          </a:prstGeom>
        </p:spPr>
        <p:txBody>
          <a:bodyPr vert="horz" lIns="91440" tIns="45720" rIns="91440" bIns="45720" rtlCol="0">
            <a:normAutofit fontScale="925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1" lang="ja-JP" altLang="en-US" sz="2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rPr>
              <a:t>平成２２年度</a:t>
            </a:r>
            <a:endParaRPr kumimoji="1" lang="en-US" altLang="ja-JP" sz="2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endParaRPr>
          </a:p>
          <a:p>
            <a:pPr marL="342900" marR="0" lvl="0" indent="-342900" algn="ctr" defTabSz="914400" rtl="0" eaLnBrk="1" fontAlgn="auto" latinLnBrk="0" hangingPunct="1">
              <a:lnSpc>
                <a:spcPct val="100000"/>
              </a:lnSpc>
              <a:spcBef>
                <a:spcPct val="20000"/>
              </a:spcBef>
              <a:spcAft>
                <a:spcPts val="0"/>
              </a:spcAft>
              <a:buClrTx/>
              <a:buSzTx/>
              <a:tabLst/>
              <a:defRPr/>
            </a:pPr>
            <a:r>
              <a:rPr kumimoji="1" lang="ja-JP" altLang="en-US" sz="2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rPr>
              <a:t>システム情報工学　経営政策科学　特定課題研究</a:t>
            </a:r>
            <a:endParaRPr kumimoji="1" lang="en-US" altLang="ja-JP" sz="2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ja-JP" sz="2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endParaRPr>
          </a:p>
          <a:p>
            <a:pPr algn="ctr"/>
            <a:r>
              <a:rPr lang="en-US" altLang="zh-CN" sz="2400" dirty="0" err="1" smtClean="0">
                <a:latin typeface="MS Mincho" pitchFamily="49" charset="-128"/>
                <a:ea typeface="MS Mincho" pitchFamily="49" charset="-128"/>
                <a:sym typeface="Arial" charset="0"/>
              </a:rPr>
              <a:t>Fungpaisarnpong</a:t>
            </a:r>
            <a:r>
              <a:rPr lang="en-US" altLang="zh-CN" sz="2400" dirty="0" smtClean="0">
                <a:latin typeface="MS Mincho" pitchFamily="49" charset="-128"/>
                <a:ea typeface="MS Mincho" pitchFamily="49" charset="-128"/>
                <a:sym typeface="Arial" charset="0"/>
              </a:rPr>
              <a:t> </a:t>
            </a:r>
            <a:r>
              <a:rPr lang="en-US" altLang="zh-CN" sz="2400" dirty="0" err="1" smtClean="0">
                <a:latin typeface="MS Mincho" pitchFamily="49" charset="-128"/>
                <a:ea typeface="MS Mincho" pitchFamily="49" charset="-128"/>
                <a:sym typeface="Arial" charset="0"/>
              </a:rPr>
              <a:t>Assawin</a:t>
            </a:r>
            <a:r>
              <a:rPr lang="en-US" altLang="zh-CN" sz="2400" dirty="0" smtClean="0">
                <a:latin typeface="MS Mincho" pitchFamily="49" charset="-128"/>
                <a:ea typeface="MS Mincho" pitchFamily="49" charset="-128"/>
                <a:sym typeface="Arial" charset="0"/>
              </a:rPr>
              <a:t> </a:t>
            </a:r>
            <a:r>
              <a:rPr lang="ja-JP" altLang="en-US" sz="2400" dirty="0" smtClean="0">
                <a:latin typeface="MS Mincho" pitchFamily="49" charset="-128"/>
                <a:ea typeface="MS Mincho" pitchFamily="49" charset="-128"/>
                <a:sym typeface="Arial" charset="0"/>
              </a:rPr>
              <a:t>　</a:t>
            </a:r>
            <a:r>
              <a:rPr lang="en-US" altLang="zh-CN" sz="2400" dirty="0" smtClean="0">
                <a:latin typeface="MS Mincho" pitchFamily="49" charset="-128"/>
                <a:ea typeface="MS Mincho" pitchFamily="49" charset="-128"/>
                <a:sym typeface="Arial" charset="0"/>
              </a:rPr>
              <a:t>201020637</a:t>
            </a:r>
            <a:endParaRPr lang="en-US" altLang="zh-CN" sz="2400" dirty="0" smtClean="0">
              <a:latin typeface="MS Mincho" pitchFamily="49" charset="-128"/>
              <a:ea typeface="MS Mincho" pitchFamily="49" charset="-128"/>
              <a:sym typeface="Arial"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ja-JP" sz="2400" b="0" i="0" u="none" strike="noStrike" kern="1200" cap="none" spc="0" normalizeH="0" baseline="0" noProof="0" dirty="0" smtClean="0">
              <a:ln>
                <a:noFill/>
              </a:ln>
              <a:solidFill>
                <a:schemeClr val="tx1"/>
              </a:solidFill>
              <a:effectLst/>
              <a:uLnTx/>
              <a:uFillTx/>
              <a:latin typeface="ＭＳ 明朝" pitchFamily="17" charset="-128"/>
              <a:ea typeface="ＭＳ 明朝" pitchFamily="17" charset="-128"/>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ja-JP" sz="2400" b="0" i="0" u="none" strike="noStrike" kern="1200" cap="none" spc="0" normalizeH="0" baseline="0" noProof="0" dirty="0">
              <a:ln>
                <a:noFill/>
              </a:ln>
              <a:solidFill>
                <a:schemeClr val="tx1"/>
              </a:solidFill>
              <a:effectLst/>
              <a:uLnTx/>
              <a:uFillTx/>
              <a:latin typeface="ＭＳ 明朝" pitchFamily="17" charset="-128"/>
              <a:ea typeface="ＭＳ 明朝" pitchFamily="17" charset="-128"/>
              <a:cs typeface="+mn-cs"/>
            </a:endParaRPr>
          </a:p>
        </p:txBody>
      </p:sp>
      <p:sp>
        <p:nvSpPr>
          <p:cNvPr id="10" name="テキスト ボックス 10"/>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zh-CN" altLang="en-US" sz="1400" dirty="0" smtClean="0">
                <a:latin typeface="MS Mincho" pitchFamily="49" charset="-128"/>
                <a:ea typeface="MS Mincho" pitchFamily="49" charset="-128"/>
              </a:rPr>
              <a:t>クラウドの特徴と顧客ニーズ</a:t>
            </a:r>
            <a:endParaRPr lang="ja-JP" altLang="en-US" sz="1400" dirty="0">
              <a:latin typeface="ＭＳ 明朝" pitchFamily="17" charset="-128"/>
              <a:ea typeface="ＭＳ 明朝" pitchFamily="17" charset="-128"/>
            </a:endParaRPr>
          </a:p>
        </p:txBody>
      </p:sp>
      <p:pic>
        <p:nvPicPr>
          <p:cNvPr id="11"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ln/>
        </p:spPr>
        <p:txBody>
          <a:bodyPr>
            <a:normAutofit/>
          </a:bodyPr>
          <a:lstStyle/>
          <a:p>
            <a:pPr algn="l"/>
            <a:r>
              <a:rPr lang="zh-CN" altLang="en-US" sz="3200" dirty="0">
                <a:latin typeface="MS Mincho" pitchFamily="49" charset="-128"/>
                <a:ea typeface="MS Mincho" pitchFamily="49" charset="-128"/>
              </a:rPr>
              <a:t>背景</a:t>
            </a:r>
          </a:p>
        </p:txBody>
      </p:sp>
      <p:sp>
        <p:nvSpPr>
          <p:cNvPr id="16386" name="Rectangle 2"/>
          <p:cNvSpPr>
            <a:spLocks noChangeArrowheads="1"/>
          </p:cNvSpPr>
          <p:nvPr>
            <p:ph type="body" idx="1"/>
          </p:nvPr>
        </p:nvSpPr>
        <p:spPr>
          <a:xfrm>
            <a:off x="457200" y="1783357"/>
            <a:ext cx="8229600" cy="4525963"/>
          </a:xfrm>
          <a:ln/>
        </p:spPr>
        <p:txBody>
          <a:bodyPr/>
          <a:lstStyle/>
          <a:p>
            <a:pPr marL="625056"/>
            <a:r>
              <a:rPr lang="zh-CN" altLang="en-US" sz="2200" dirty="0">
                <a:latin typeface="MS Mincho" pitchFamily="49" charset="-128"/>
                <a:ea typeface="MS Mincho" pitchFamily="49" charset="-128"/>
              </a:rPr>
              <a:t>２００９年からクラウドサービスの導入率が止まった（矢野経済研究所の研究</a:t>
            </a:r>
            <a:r>
              <a:rPr lang="zh-CN" altLang="en-US" sz="2200" dirty="0" smtClean="0">
                <a:latin typeface="MS Mincho" pitchFamily="49" charset="-128"/>
                <a:ea typeface="MS Mincho" pitchFamily="49" charset="-128"/>
              </a:rPr>
              <a:t>）</a:t>
            </a:r>
            <a:endParaRPr lang="en-US" altLang="zh-CN" sz="2200" dirty="0" smtClean="0">
              <a:latin typeface="MS Mincho" pitchFamily="49" charset="-128"/>
              <a:ea typeface="MS Mincho" pitchFamily="49" charset="-128"/>
            </a:endParaRPr>
          </a:p>
          <a:p>
            <a:pPr marL="625056"/>
            <a:endParaRPr lang="zh-CN" altLang="en-US" sz="2200" dirty="0">
              <a:latin typeface="MS Mincho" pitchFamily="49" charset="-128"/>
              <a:ea typeface="MS Mincho" pitchFamily="49" charset="-128"/>
            </a:endParaRPr>
          </a:p>
          <a:p>
            <a:pPr marL="625056"/>
            <a:r>
              <a:rPr lang="zh-CN" altLang="en-US" sz="2200" dirty="0">
                <a:latin typeface="MS Mincho" pitchFamily="49" charset="-128"/>
                <a:ea typeface="MS Mincho" pitchFamily="49" charset="-128"/>
              </a:rPr>
              <a:t>クラウドプロバイダとユーザのクラウド意識のずれが大きな理由である（同研究所</a:t>
            </a:r>
            <a:r>
              <a:rPr lang="zh-CN" altLang="en-US" sz="2200" dirty="0" smtClean="0">
                <a:latin typeface="MS Mincho" pitchFamily="49" charset="-128"/>
                <a:ea typeface="MS Mincho" pitchFamily="49" charset="-128"/>
              </a:rPr>
              <a:t>）</a:t>
            </a:r>
            <a:endParaRPr lang="en-US" altLang="zh-CN" sz="2200" dirty="0" smtClean="0">
              <a:latin typeface="MS Mincho" pitchFamily="49" charset="-128"/>
              <a:ea typeface="MS Mincho" pitchFamily="49" charset="-128"/>
            </a:endParaRPr>
          </a:p>
          <a:p>
            <a:pPr marL="625056"/>
            <a:endParaRPr lang="zh-CN" altLang="en-US" sz="2200" dirty="0">
              <a:latin typeface="MS Mincho" pitchFamily="49" charset="-128"/>
              <a:ea typeface="MS Mincho" pitchFamily="49" charset="-128"/>
            </a:endParaRPr>
          </a:p>
          <a:p>
            <a:pPr marL="625056"/>
            <a:r>
              <a:rPr lang="zh-CN" altLang="en-US" sz="2200" dirty="0">
                <a:latin typeface="MS Mincho" pitchFamily="49" charset="-128"/>
                <a:ea typeface="MS Mincho" pitchFamily="49" charset="-128"/>
              </a:rPr>
              <a:t>以上に踏まえて、クラウドの発展が止まってしまう恐れがある</a:t>
            </a:r>
          </a:p>
        </p:txBody>
      </p:sp>
      <p:pic>
        <p:nvPicPr>
          <p:cNvPr id="4" name="Picture 2" descr="\\disk01\home\s1020610\Desktop\発表\cloud9.jpg"/>
          <p:cNvPicPr>
            <a:picLocks noChangeAspect="1" noChangeArrowheads="1"/>
          </p:cNvPicPr>
          <p:nvPr/>
        </p:nvPicPr>
        <p:blipFill>
          <a:blip r:embed="rId2" cstate="print"/>
          <a:srcRect/>
          <a:stretch>
            <a:fillRect/>
          </a:stretch>
        </p:blipFill>
        <p:spPr bwMode="auto">
          <a:xfrm>
            <a:off x="8244408" y="205757"/>
            <a:ext cx="648072" cy="270915"/>
          </a:xfrm>
          <a:prstGeom prst="rect">
            <a:avLst/>
          </a:prstGeom>
          <a:noFill/>
        </p:spPr>
      </p:pic>
      <p:cxnSp>
        <p:nvCxnSpPr>
          <p:cNvPr id="5" name="直線コネクタ 4"/>
          <p:cNvCxnSpPr/>
          <p:nvPr/>
        </p:nvCxnSpPr>
        <p:spPr>
          <a:xfrm>
            <a:off x="395288" y="1484784"/>
            <a:ext cx="83534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6" name="テキスト ボックス 10"/>
          <p:cNvSpPr txBox="1">
            <a:spLocks noChangeArrowheads="1"/>
          </p:cNvSpPr>
          <p:nvPr/>
        </p:nvSpPr>
        <p:spPr bwMode="auto">
          <a:xfrm>
            <a:off x="5796136" y="6524625"/>
            <a:ext cx="3312939" cy="307777"/>
          </a:xfrm>
          <a:prstGeom prst="rect">
            <a:avLst/>
          </a:prstGeom>
          <a:noFill/>
          <a:ln w="9525">
            <a:noFill/>
            <a:miter lim="800000"/>
            <a:headEnd/>
            <a:tailEnd/>
          </a:ln>
        </p:spPr>
        <p:txBody>
          <a:bodyPr wrap="square">
            <a:spAutoFit/>
          </a:bodyPr>
          <a:lstStyle/>
          <a:p>
            <a:pPr algn="r"/>
            <a:r>
              <a:rPr lang="zh-CN" altLang="en-US" sz="1400" dirty="0" smtClean="0">
                <a:latin typeface="MS Mincho" pitchFamily="49" charset="-128"/>
                <a:ea typeface="MS Mincho" pitchFamily="49" charset="-128"/>
              </a:rPr>
              <a:t>クラウドの特徴と顧客ニーズ</a:t>
            </a:r>
            <a:endParaRPr lang="ja-JP" altLang="en-US" sz="1400" dirty="0">
              <a:latin typeface="ＭＳ 明朝" pitchFamily="17" charset="-128"/>
              <a:ea typeface="ＭＳ 明朝" pitchFamily="17" charset="-128"/>
            </a:endParaRPr>
          </a:p>
        </p:txBody>
      </p:sp>
    </p:spTree>
  </p:cSld>
  <p:clrMapOvr>
    <a:masterClrMapping/>
  </p:clrMapOvr>
  <p:transition/>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3123</Words>
  <Application>Microsoft Office PowerPoint</Application>
  <PresentationFormat>全屏显示(4:3)</PresentationFormat>
  <Paragraphs>568</Paragraphs>
  <Slides>46</Slides>
  <Notes>12</Notes>
  <HiddenSlides>0</HiddenSlides>
  <MMClips>0</MMClips>
  <ScaleCrop>false</ScaleCrop>
  <HeadingPairs>
    <vt:vector size="4" baseType="variant">
      <vt:variant>
        <vt:lpstr>主题</vt:lpstr>
      </vt:variant>
      <vt:variant>
        <vt:i4>1</vt:i4>
      </vt:variant>
      <vt:variant>
        <vt:lpstr>幻灯片标题</vt:lpstr>
      </vt:variant>
      <vt:variant>
        <vt:i4>46</vt:i4>
      </vt:variant>
    </vt:vector>
  </HeadingPairs>
  <TitlesOfParts>
    <vt:vector size="47" baseType="lpstr">
      <vt:lpstr>Office テーマ</vt:lpstr>
      <vt:lpstr>クラウド（SaaS）の現状調査 　　</vt:lpstr>
      <vt:lpstr>研究背景</vt:lpstr>
      <vt:lpstr>クラウドの定義</vt:lpstr>
      <vt:lpstr>クラウドの分類</vt:lpstr>
      <vt:lpstr>研究目的</vt:lpstr>
      <vt:lpstr>インタビュー訪問リスト</vt:lpstr>
      <vt:lpstr>参考文献</vt:lpstr>
      <vt:lpstr>幻灯片 8</vt:lpstr>
      <vt:lpstr>背景</vt:lpstr>
      <vt:lpstr>研究目的</vt:lpstr>
      <vt:lpstr>クラウド定義の意識ずれ</vt:lpstr>
      <vt:lpstr>クラウドメリットの意識ずれ</vt:lpstr>
      <vt:lpstr>セキュリティ面の意識ずれ</vt:lpstr>
      <vt:lpstr>提供側の特徴の意識ずれ</vt:lpstr>
      <vt:lpstr>参考文献</vt:lpstr>
      <vt:lpstr>クラウド（SaaS）の現状調査 　　　　　ーー医療分野におけるの応用</vt:lpstr>
      <vt:lpstr>研究背景（社会面）</vt:lpstr>
      <vt:lpstr>研究背景（技術面）</vt:lpstr>
      <vt:lpstr>研究目的</vt:lpstr>
      <vt:lpstr>研究方法</vt:lpstr>
      <vt:lpstr>研究調査と結果（利用側、中国）</vt:lpstr>
      <vt:lpstr>研究調査と結果（利用側、日本）</vt:lpstr>
      <vt:lpstr>研究調査と結果（提供側、中国）</vt:lpstr>
      <vt:lpstr>研究調査と結果（提供側、日本）</vt:lpstr>
      <vt:lpstr>提案①</vt:lpstr>
      <vt:lpstr>提案②</vt:lpstr>
      <vt:lpstr>参考文献</vt:lpstr>
      <vt:lpstr>クラウド（SaaS）の現状調査 　　ーークラウド情報安全性の意識調査と提案 </vt:lpstr>
      <vt:lpstr>研究の意義</vt:lpstr>
      <vt:lpstr>過去重大情報損害、クラウドサービス故障</vt:lpstr>
      <vt:lpstr>先行研究ーークラウドに不安を感じた理由</vt:lpstr>
      <vt:lpstr>インタビュー調査による 　　　　　　　　　主要な情報安全性問題</vt:lpstr>
      <vt:lpstr>プライバシーに関する法律と規制</vt:lpstr>
      <vt:lpstr>プライバシーに関する法律と規制ー考察</vt:lpstr>
      <vt:lpstr>監査とコンプライアンス</vt:lpstr>
      <vt:lpstr>監査とコンプライアンスー考察</vt:lpstr>
      <vt:lpstr>情報のセキュリティ</vt:lpstr>
      <vt:lpstr>情報のセキュリティー考察</vt:lpstr>
      <vt:lpstr>事業継続性と標準化</vt:lpstr>
      <vt:lpstr>事業継続性と標準化考察</vt:lpstr>
      <vt:lpstr>災害対策としてのクラウド</vt:lpstr>
      <vt:lpstr>結論</vt:lpstr>
      <vt:lpstr>参考文献</vt:lpstr>
      <vt:lpstr>結論 </vt:lpstr>
      <vt:lpstr>結論</vt:lpstr>
      <vt:lpstr>終わり  御清聴有難うございます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クラウド（SaaS）の現状調査</dc:title>
  <dc:creator>顧　暁冬</dc:creator>
  <cp:lastModifiedBy>mai</cp:lastModifiedBy>
  <cp:revision>21</cp:revision>
  <dcterms:created xsi:type="dcterms:W3CDTF">2011-12-19T06:37:32Z</dcterms:created>
  <dcterms:modified xsi:type="dcterms:W3CDTF">2011-12-19T18:23:44Z</dcterms:modified>
</cp:coreProperties>
</file>